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302" r:id="rId2"/>
    <p:sldId id="380" r:id="rId3"/>
    <p:sldId id="316" r:id="rId4"/>
    <p:sldId id="322" r:id="rId5"/>
    <p:sldId id="323" r:id="rId6"/>
    <p:sldId id="379" r:id="rId7"/>
    <p:sldId id="317" r:id="rId8"/>
    <p:sldId id="324" r:id="rId9"/>
    <p:sldId id="326" r:id="rId10"/>
    <p:sldId id="327" r:id="rId11"/>
    <p:sldId id="328" r:id="rId12"/>
    <p:sldId id="381" r:id="rId13"/>
    <p:sldId id="329" r:id="rId14"/>
    <p:sldId id="330" r:id="rId15"/>
    <p:sldId id="332" r:id="rId16"/>
    <p:sldId id="331" r:id="rId17"/>
    <p:sldId id="378" r:id="rId18"/>
    <p:sldId id="342" r:id="rId19"/>
    <p:sldId id="344" r:id="rId20"/>
    <p:sldId id="345" r:id="rId21"/>
    <p:sldId id="340" r:id="rId22"/>
    <p:sldId id="364" r:id="rId23"/>
    <p:sldId id="365" r:id="rId24"/>
    <p:sldId id="356" r:id="rId25"/>
    <p:sldId id="348" r:id="rId26"/>
    <p:sldId id="318" r:id="rId27"/>
    <p:sldId id="347" r:id="rId28"/>
    <p:sldId id="343" r:id="rId29"/>
    <p:sldId id="366" r:id="rId30"/>
    <p:sldId id="367" r:id="rId31"/>
    <p:sldId id="352" r:id="rId32"/>
    <p:sldId id="362" r:id="rId33"/>
    <p:sldId id="339" r:id="rId34"/>
    <p:sldId id="382" r:id="rId35"/>
    <p:sldId id="351" r:id="rId36"/>
    <p:sldId id="384" r:id="rId37"/>
    <p:sldId id="334" r:id="rId38"/>
    <p:sldId id="354" r:id="rId39"/>
    <p:sldId id="368" r:id="rId40"/>
    <p:sldId id="355" r:id="rId41"/>
    <p:sldId id="386" r:id="rId42"/>
    <p:sldId id="385" r:id="rId43"/>
    <p:sldId id="369" r:id="rId44"/>
    <p:sldId id="357" r:id="rId45"/>
    <p:sldId id="371" r:id="rId46"/>
    <p:sldId id="320" r:id="rId47"/>
    <p:sldId id="394" r:id="rId48"/>
    <p:sldId id="396" r:id="rId49"/>
    <p:sldId id="397" r:id="rId50"/>
    <p:sldId id="395" r:id="rId51"/>
    <p:sldId id="373" r:id="rId52"/>
    <p:sldId id="335" r:id="rId53"/>
    <p:sldId id="375" r:id="rId54"/>
    <p:sldId id="376" r:id="rId55"/>
    <p:sldId id="336" r:id="rId56"/>
    <p:sldId id="337" r:id="rId57"/>
    <p:sldId id="377" r:id="rId58"/>
    <p:sldId id="319" r:id="rId59"/>
    <p:sldId id="387" r:id="rId60"/>
    <p:sldId id="388" r:id="rId61"/>
    <p:sldId id="390" r:id="rId62"/>
    <p:sldId id="389" r:id="rId63"/>
    <p:sldId id="391" r:id="rId64"/>
    <p:sldId id="392" r:id="rId65"/>
    <p:sldId id="393" r:id="rId66"/>
  </p:sldIdLst>
  <p:sldSz cx="9144000" cy="6858000" type="screen4x3"/>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110">
          <p15:clr>
            <a:srgbClr val="A4A3A4"/>
          </p15:clr>
        </p15:guide>
        <p15:guide id="3" orient="horz" pos="981">
          <p15:clr>
            <a:srgbClr val="A4A3A4"/>
          </p15:clr>
        </p15:guide>
        <p15:guide id="4" orient="horz" pos="3702">
          <p15:clr>
            <a:srgbClr val="A4A3A4"/>
          </p15:clr>
        </p15:guide>
        <p15:guide id="5" pos="2880">
          <p15:clr>
            <a:srgbClr val="A4A3A4"/>
          </p15:clr>
        </p15:guide>
        <p15:guide id="6" pos="5148">
          <p15:clr>
            <a:srgbClr val="A4A3A4"/>
          </p15:clr>
        </p15:guide>
        <p15:guide id="7" pos="249">
          <p15:clr>
            <a:srgbClr val="A4A3A4"/>
          </p15:clr>
        </p15:guide>
        <p15:guide id="8" pos="551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nette Bernardi" initials="A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e moyen 3 - Accentuation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76" autoAdjust="0"/>
    <p:restoredTop sz="95345" autoAdjust="0"/>
  </p:normalViewPr>
  <p:slideViewPr>
    <p:cSldViewPr showGuides="1">
      <p:cViewPr>
        <p:scale>
          <a:sx n="103" d="100"/>
          <a:sy n="103" d="100"/>
        </p:scale>
        <p:origin x="1264" y="56"/>
      </p:cViewPr>
      <p:guideLst>
        <p:guide orient="horz" pos="2160"/>
        <p:guide orient="horz" pos="4110"/>
        <p:guide orient="horz" pos="981"/>
        <p:guide orient="horz" pos="3702"/>
        <p:guide pos="2880"/>
        <p:guide pos="5148"/>
        <p:guide pos="249"/>
        <p:guide pos="551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commentAuthors" Target="commentAuthors.xml"/><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8F5C6FFB-FB79-47D1-B5D0-05648DC55AD5}" type="datetimeFigureOut">
              <a:rPr lang="fr-FR" smtClean="0"/>
              <a:pPr/>
              <a:t>23/01/2017</a:t>
            </a:fld>
            <a:endParaRPr lang="fr-FR"/>
          </a:p>
        </p:txBody>
      </p:sp>
      <p:sp>
        <p:nvSpPr>
          <p:cNvPr id="4" name="Espace réservé de l'image des diapositives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B2BEE165-B28E-43DD-AD9B-C38514D778C8}" type="slidenum">
              <a:rPr lang="fr-FR" smtClean="0"/>
              <a:pPr/>
              <a:t>‹#›</a:t>
            </a:fld>
            <a:endParaRPr lang="fr-FR"/>
          </a:p>
        </p:txBody>
      </p:sp>
    </p:spTree>
    <p:extLst>
      <p:ext uri="{BB962C8B-B14F-4D97-AF65-F5344CB8AC3E}">
        <p14:creationId xmlns:p14="http://schemas.microsoft.com/office/powerpoint/2010/main" val="1220104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2</a:t>
            </a:fld>
            <a:endParaRPr lang="fr-FR"/>
          </a:p>
        </p:txBody>
      </p:sp>
    </p:spTree>
    <p:extLst>
      <p:ext uri="{BB962C8B-B14F-4D97-AF65-F5344CB8AC3E}">
        <p14:creationId xmlns:p14="http://schemas.microsoft.com/office/powerpoint/2010/main" val="127824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11</a:t>
            </a:fld>
            <a:endParaRPr lang="fr-FR"/>
          </a:p>
        </p:txBody>
      </p:sp>
    </p:spTree>
    <p:extLst>
      <p:ext uri="{BB962C8B-B14F-4D97-AF65-F5344CB8AC3E}">
        <p14:creationId xmlns:p14="http://schemas.microsoft.com/office/powerpoint/2010/main" val="1968769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12</a:t>
            </a:fld>
            <a:endParaRPr lang="fr-FR"/>
          </a:p>
        </p:txBody>
      </p:sp>
    </p:spTree>
    <p:extLst>
      <p:ext uri="{BB962C8B-B14F-4D97-AF65-F5344CB8AC3E}">
        <p14:creationId xmlns:p14="http://schemas.microsoft.com/office/powerpoint/2010/main" val="1834924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13</a:t>
            </a:fld>
            <a:endParaRPr lang="fr-FR"/>
          </a:p>
        </p:txBody>
      </p:sp>
    </p:spTree>
    <p:extLst>
      <p:ext uri="{BB962C8B-B14F-4D97-AF65-F5344CB8AC3E}">
        <p14:creationId xmlns:p14="http://schemas.microsoft.com/office/powerpoint/2010/main" val="1274743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14</a:t>
            </a:fld>
            <a:endParaRPr lang="fr-FR"/>
          </a:p>
        </p:txBody>
      </p:sp>
    </p:spTree>
    <p:extLst>
      <p:ext uri="{BB962C8B-B14F-4D97-AF65-F5344CB8AC3E}">
        <p14:creationId xmlns:p14="http://schemas.microsoft.com/office/powerpoint/2010/main" val="1047386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15</a:t>
            </a:fld>
            <a:endParaRPr lang="fr-FR"/>
          </a:p>
        </p:txBody>
      </p:sp>
    </p:spTree>
    <p:extLst>
      <p:ext uri="{BB962C8B-B14F-4D97-AF65-F5344CB8AC3E}">
        <p14:creationId xmlns:p14="http://schemas.microsoft.com/office/powerpoint/2010/main" val="934591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16</a:t>
            </a:fld>
            <a:endParaRPr lang="fr-FR"/>
          </a:p>
        </p:txBody>
      </p:sp>
    </p:spTree>
    <p:extLst>
      <p:ext uri="{BB962C8B-B14F-4D97-AF65-F5344CB8AC3E}">
        <p14:creationId xmlns:p14="http://schemas.microsoft.com/office/powerpoint/2010/main" val="1290761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17</a:t>
            </a:fld>
            <a:endParaRPr lang="fr-FR"/>
          </a:p>
        </p:txBody>
      </p:sp>
    </p:spTree>
    <p:extLst>
      <p:ext uri="{BB962C8B-B14F-4D97-AF65-F5344CB8AC3E}">
        <p14:creationId xmlns:p14="http://schemas.microsoft.com/office/powerpoint/2010/main" val="870222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18</a:t>
            </a:fld>
            <a:endParaRPr lang="fr-FR"/>
          </a:p>
        </p:txBody>
      </p:sp>
    </p:spTree>
    <p:extLst>
      <p:ext uri="{BB962C8B-B14F-4D97-AF65-F5344CB8AC3E}">
        <p14:creationId xmlns:p14="http://schemas.microsoft.com/office/powerpoint/2010/main" val="987361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19</a:t>
            </a:fld>
            <a:endParaRPr lang="fr-FR"/>
          </a:p>
        </p:txBody>
      </p:sp>
    </p:spTree>
    <p:extLst>
      <p:ext uri="{BB962C8B-B14F-4D97-AF65-F5344CB8AC3E}">
        <p14:creationId xmlns:p14="http://schemas.microsoft.com/office/powerpoint/2010/main" val="2074846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20</a:t>
            </a:fld>
            <a:endParaRPr lang="fr-FR"/>
          </a:p>
        </p:txBody>
      </p:sp>
    </p:spTree>
    <p:extLst>
      <p:ext uri="{BB962C8B-B14F-4D97-AF65-F5344CB8AC3E}">
        <p14:creationId xmlns:p14="http://schemas.microsoft.com/office/powerpoint/2010/main" val="1290619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3</a:t>
            </a:fld>
            <a:endParaRPr lang="fr-FR"/>
          </a:p>
        </p:txBody>
      </p:sp>
    </p:spTree>
    <p:extLst>
      <p:ext uri="{BB962C8B-B14F-4D97-AF65-F5344CB8AC3E}">
        <p14:creationId xmlns:p14="http://schemas.microsoft.com/office/powerpoint/2010/main" val="933974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21</a:t>
            </a:fld>
            <a:endParaRPr lang="fr-FR"/>
          </a:p>
        </p:txBody>
      </p:sp>
    </p:spTree>
    <p:extLst>
      <p:ext uri="{BB962C8B-B14F-4D97-AF65-F5344CB8AC3E}">
        <p14:creationId xmlns:p14="http://schemas.microsoft.com/office/powerpoint/2010/main" val="456044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22</a:t>
            </a:fld>
            <a:endParaRPr lang="fr-FR"/>
          </a:p>
        </p:txBody>
      </p:sp>
    </p:spTree>
    <p:extLst>
      <p:ext uri="{BB962C8B-B14F-4D97-AF65-F5344CB8AC3E}">
        <p14:creationId xmlns:p14="http://schemas.microsoft.com/office/powerpoint/2010/main" val="20498950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23</a:t>
            </a:fld>
            <a:endParaRPr lang="fr-FR"/>
          </a:p>
        </p:txBody>
      </p:sp>
    </p:spTree>
    <p:extLst>
      <p:ext uri="{BB962C8B-B14F-4D97-AF65-F5344CB8AC3E}">
        <p14:creationId xmlns:p14="http://schemas.microsoft.com/office/powerpoint/2010/main" val="1592220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24</a:t>
            </a:fld>
            <a:endParaRPr lang="fr-FR"/>
          </a:p>
        </p:txBody>
      </p:sp>
    </p:spTree>
    <p:extLst>
      <p:ext uri="{BB962C8B-B14F-4D97-AF65-F5344CB8AC3E}">
        <p14:creationId xmlns:p14="http://schemas.microsoft.com/office/powerpoint/2010/main" val="1761436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25</a:t>
            </a:fld>
            <a:endParaRPr lang="fr-FR"/>
          </a:p>
        </p:txBody>
      </p:sp>
    </p:spTree>
    <p:extLst>
      <p:ext uri="{BB962C8B-B14F-4D97-AF65-F5344CB8AC3E}">
        <p14:creationId xmlns:p14="http://schemas.microsoft.com/office/powerpoint/2010/main" val="1228690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26</a:t>
            </a:fld>
            <a:endParaRPr lang="fr-FR"/>
          </a:p>
        </p:txBody>
      </p:sp>
    </p:spTree>
    <p:extLst>
      <p:ext uri="{BB962C8B-B14F-4D97-AF65-F5344CB8AC3E}">
        <p14:creationId xmlns:p14="http://schemas.microsoft.com/office/powerpoint/2010/main" val="1360117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27</a:t>
            </a:fld>
            <a:endParaRPr lang="fr-FR"/>
          </a:p>
        </p:txBody>
      </p:sp>
    </p:spTree>
    <p:extLst>
      <p:ext uri="{BB962C8B-B14F-4D97-AF65-F5344CB8AC3E}">
        <p14:creationId xmlns:p14="http://schemas.microsoft.com/office/powerpoint/2010/main" val="19844656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28</a:t>
            </a:fld>
            <a:endParaRPr lang="fr-FR"/>
          </a:p>
        </p:txBody>
      </p:sp>
    </p:spTree>
    <p:extLst>
      <p:ext uri="{BB962C8B-B14F-4D97-AF65-F5344CB8AC3E}">
        <p14:creationId xmlns:p14="http://schemas.microsoft.com/office/powerpoint/2010/main" val="1788550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29</a:t>
            </a:fld>
            <a:endParaRPr lang="fr-FR"/>
          </a:p>
        </p:txBody>
      </p:sp>
    </p:spTree>
    <p:extLst>
      <p:ext uri="{BB962C8B-B14F-4D97-AF65-F5344CB8AC3E}">
        <p14:creationId xmlns:p14="http://schemas.microsoft.com/office/powerpoint/2010/main" val="11861163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30</a:t>
            </a:fld>
            <a:endParaRPr lang="fr-FR"/>
          </a:p>
        </p:txBody>
      </p:sp>
    </p:spTree>
    <p:extLst>
      <p:ext uri="{BB962C8B-B14F-4D97-AF65-F5344CB8AC3E}">
        <p14:creationId xmlns:p14="http://schemas.microsoft.com/office/powerpoint/2010/main" val="741807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4</a:t>
            </a:fld>
            <a:endParaRPr lang="fr-FR"/>
          </a:p>
        </p:txBody>
      </p:sp>
    </p:spTree>
    <p:extLst>
      <p:ext uri="{BB962C8B-B14F-4D97-AF65-F5344CB8AC3E}">
        <p14:creationId xmlns:p14="http://schemas.microsoft.com/office/powerpoint/2010/main" val="14631061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31</a:t>
            </a:fld>
            <a:endParaRPr lang="fr-FR"/>
          </a:p>
        </p:txBody>
      </p:sp>
    </p:spTree>
    <p:extLst>
      <p:ext uri="{BB962C8B-B14F-4D97-AF65-F5344CB8AC3E}">
        <p14:creationId xmlns:p14="http://schemas.microsoft.com/office/powerpoint/2010/main" val="14795348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32</a:t>
            </a:fld>
            <a:endParaRPr lang="fr-FR"/>
          </a:p>
        </p:txBody>
      </p:sp>
    </p:spTree>
    <p:extLst>
      <p:ext uri="{BB962C8B-B14F-4D97-AF65-F5344CB8AC3E}">
        <p14:creationId xmlns:p14="http://schemas.microsoft.com/office/powerpoint/2010/main" val="11694165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33</a:t>
            </a:fld>
            <a:endParaRPr lang="fr-FR"/>
          </a:p>
        </p:txBody>
      </p:sp>
    </p:spTree>
    <p:extLst>
      <p:ext uri="{BB962C8B-B14F-4D97-AF65-F5344CB8AC3E}">
        <p14:creationId xmlns:p14="http://schemas.microsoft.com/office/powerpoint/2010/main" val="2400455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34</a:t>
            </a:fld>
            <a:endParaRPr lang="fr-FR"/>
          </a:p>
        </p:txBody>
      </p:sp>
    </p:spTree>
    <p:extLst>
      <p:ext uri="{BB962C8B-B14F-4D97-AF65-F5344CB8AC3E}">
        <p14:creationId xmlns:p14="http://schemas.microsoft.com/office/powerpoint/2010/main" val="4331251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35</a:t>
            </a:fld>
            <a:endParaRPr lang="fr-FR"/>
          </a:p>
        </p:txBody>
      </p:sp>
    </p:spTree>
    <p:extLst>
      <p:ext uri="{BB962C8B-B14F-4D97-AF65-F5344CB8AC3E}">
        <p14:creationId xmlns:p14="http://schemas.microsoft.com/office/powerpoint/2010/main" val="6745059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36</a:t>
            </a:fld>
            <a:endParaRPr lang="fr-FR"/>
          </a:p>
        </p:txBody>
      </p:sp>
    </p:spTree>
    <p:extLst>
      <p:ext uri="{BB962C8B-B14F-4D97-AF65-F5344CB8AC3E}">
        <p14:creationId xmlns:p14="http://schemas.microsoft.com/office/powerpoint/2010/main" val="8404638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37</a:t>
            </a:fld>
            <a:endParaRPr lang="fr-FR"/>
          </a:p>
        </p:txBody>
      </p:sp>
    </p:spTree>
    <p:extLst>
      <p:ext uri="{BB962C8B-B14F-4D97-AF65-F5344CB8AC3E}">
        <p14:creationId xmlns:p14="http://schemas.microsoft.com/office/powerpoint/2010/main" val="13471620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38</a:t>
            </a:fld>
            <a:endParaRPr lang="fr-FR"/>
          </a:p>
        </p:txBody>
      </p:sp>
    </p:spTree>
    <p:extLst>
      <p:ext uri="{BB962C8B-B14F-4D97-AF65-F5344CB8AC3E}">
        <p14:creationId xmlns:p14="http://schemas.microsoft.com/office/powerpoint/2010/main" val="1591935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39</a:t>
            </a:fld>
            <a:endParaRPr lang="fr-FR"/>
          </a:p>
        </p:txBody>
      </p:sp>
    </p:spTree>
    <p:extLst>
      <p:ext uri="{BB962C8B-B14F-4D97-AF65-F5344CB8AC3E}">
        <p14:creationId xmlns:p14="http://schemas.microsoft.com/office/powerpoint/2010/main" val="2116369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40</a:t>
            </a:fld>
            <a:endParaRPr lang="fr-FR"/>
          </a:p>
        </p:txBody>
      </p:sp>
    </p:spTree>
    <p:extLst>
      <p:ext uri="{BB962C8B-B14F-4D97-AF65-F5344CB8AC3E}">
        <p14:creationId xmlns:p14="http://schemas.microsoft.com/office/powerpoint/2010/main" val="26704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5</a:t>
            </a:fld>
            <a:endParaRPr lang="fr-FR"/>
          </a:p>
        </p:txBody>
      </p:sp>
    </p:spTree>
    <p:extLst>
      <p:ext uri="{BB962C8B-B14F-4D97-AF65-F5344CB8AC3E}">
        <p14:creationId xmlns:p14="http://schemas.microsoft.com/office/powerpoint/2010/main" val="208250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41</a:t>
            </a:fld>
            <a:endParaRPr lang="fr-FR"/>
          </a:p>
        </p:txBody>
      </p:sp>
    </p:spTree>
    <p:extLst>
      <p:ext uri="{BB962C8B-B14F-4D97-AF65-F5344CB8AC3E}">
        <p14:creationId xmlns:p14="http://schemas.microsoft.com/office/powerpoint/2010/main" val="3460308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42</a:t>
            </a:fld>
            <a:endParaRPr lang="fr-FR"/>
          </a:p>
        </p:txBody>
      </p:sp>
    </p:spTree>
    <p:extLst>
      <p:ext uri="{BB962C8B-B14F-4D97-AF65-F5344CB8AC3E}">
        <p14:creationId xmlns:p14="http://schemas.microsoft.com/office/powerpoint/2010/main" val="19421324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43</a:t>
            </a:fld>
            <a:endParaRPr lang="fr-FR"/>
          </a:p>
        </p:txBody>
      </p:sp>
    </p:spTree>
    <p:extLst>
      <p:ext uri="{BB962C8B-B14F-4D97-AF65-F5344CB8AC3E}">
        <p14:creationId xmlns:p14="http://schemas.microsoft.com/office/powerpoint/2010/main" val="11633294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44</a:t>
            </a:fld>
            <a:endParaRPr lang="fr-FR"/>
          </a:p>
        </p:txBody>
      </p:sp>
    </p:spTree>
    <p:extLst>
      <p:ext uri="{BB962C8B-B14F-4D97-AF65-F5344CB8AC3E}">
        <p14:creationId xmlns:p14="http://schemas.microsoft.com/office/powerpoint/2010/main" val="5693824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45</a:t>
            </a:fld>
            <a:endParaRPr lang="fr-FR"/>
          </a:p>
        </p:txBody>
      </p:sp>
    </p:spTree>
    <p:extLst>
      <p:ext uri="{BB962C8B-B14F-4D97-AF65-F5344CB8AC3E}">
        <p14:creationId xmlns:p14="http://schemas.microsoft.com/office/powerpoint/2010/main" val="469392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46</a:t>
            </a:fld>
            <a:endParaRPr lang="fr-FR"/>
          </a:p>
        </p:txBody>
      </p:sp>
    </p:spTree>
    <p:extLst>
      <p:ext uri="{BB962C8B-B14F-4D97-AF65-F5344CB8AC3E}">
        <p14:creationId xmlns:p14="http://schemas.microsoft.com/office/powerpoint/2010/main" val="21333958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47</a:t>
            </a:fld>
            <a:endParaRPr lang="fr-FR"/>
          </a:p>
        </p:txBody>
      </p:sp>
    </p:spTree>
    <p:extLst>
      <p:ext uri="{BB962C8B-B14F-4D97-AF65-F5344CB8AC3E}">
        <p14:creationId xmlns:p14="http://schemas.microsoft.com/office/powerpoint/2010/main" val="9262382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48</a:t>
            </a:fld>
            <a:endParaRPr lang="fr-FR"/>
          </a:p>
        </p:txBody>
      </p:sp>
    </p:spTree>
    <p:extLst>
      <p:ext uri="{BB962C8B-B14F-4D97-AF65-F5344CB8AC3E}">
        <p14:creationId xmlns:p14="http://schemas.microsoft.com/office/powerpoint/2010/main" val="834344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49</a:t>
            </a:fld>
            <a:endParaRPr lang="fr-FR"/>
          </a:p>
        </p:txBody>
      </p:sp>
    </p:spTree>
    <p:extLst>
      <p:ext uri="{BB962C8B-B14F-4D97-AF65-F5344CB8AC3E}">
        <p14:creationId xmlns:p14="http://schemas.microsoft.com/office/powerpoint/2010/main" val="17898311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50</a:t>
            </a:fld>
            <a:endParaRPr lang="fr-FR"/>
          </a:p>
        </p:txBody>
      </p:sp>
    </p:spTree>
    <p:extLst>
      <p:ext uri="{BB962C8B-B14F-4D97-AF65-F5344CB8AC3E}">
        <p14:creationId xmlns:p14="http://schemas.microsoft.com/office/powerpoint/2010/main" val="327792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6</a:t>
            </a:fld>
            <a:endParaRPr lang="fr-FR"/>
          </a:p>
        </p:txBody>
      </p:sp>
    </p:spTree>
    <p:extLst>
      <p:ext uri="{BB962C8B-B14F-4D97-AF65-F5344CB8AC3E}">
        <p14:creationId xmlns:p14="http://schemas.microsoft.com/office/powerpoint/2010/main" val="7895235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51</a:t>
            </a:fld>
            <a:endParaRPr lang="fr-FR"/>
          </a:p>
        </p:txBody>
      </p:sp>
    </p:spTree>
    <p:extLst>
      <p:ext uri="{BB962C8B-B14F-4D97-AF65-F5344CB8AC3E}">
        <p14:creationId xmlns:p14="http://schemas.microsoft.com/office/powerpoint/2010/main" val="17718153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52</a:t>
            </a:fld>
            <a:endParaRPr lang="fr-FR"/>
          </a:p>
        </p:txBody>
      </p:sp>
    </p:spTree>
    <p:extLst>
      <p:ext uri="{BB962C8B-B14F-4D97-AF65-F5344CB8AC3E}">
        <p14:creationId xmlns:p14="http://schemas.microsoft.com/office/powerpoint/2010/main" val="10655730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53</a:t>
            </a:fld>
            <a:endParaRPr lang="fr-FR"/>
          </a:p>
        </p:txBody>
      </p:sp>
    </p:spTree>
    <p:extLst>
      <p:ext uri="{BB962C8B-B14F-4D97-AF65-F5344CB8AC3E}">
        <p14:creationId xmlns:p14="http://schemas.microsoft.com/office/powerpoint/2010/main" val="19935582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54</a:t>
            </a:fld>
            <a:endParaRPr lang="fr-FR"/>
          </a:p>
        </p:txBody>
      </p:sp>
    </p:spTree>
    <p:extLst>
      <p:ext uri="{BB962C8B-B14F-4D97-AF65-F5344CB8AC3E}">
        <p14:creationId xmlns:p14="http://schemas.microsoft.com/office/powerpoint/2010/main" val="16116941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55</a:t>
            </a:fld>
            <a:endParaRPr lang="fr-FR"/>
          </a:p>
        </p:txBody>
      </p:sp>
    </p:spTree>
    <p:extLst>
      <p:ext uri="{BB962C8B-B14F-4D97-AF65-F5344CB8AC3E}">
        <p14:creationId xmlns:p14="http://schemas.microsoft.com/office/powerpoint/2010/main" val="14720633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56</a:t>
            </a:fld>
            <a:endParaRPr lang="fr-FR"/>
          </a:p>
        </p:txBody>
      </p:sp>
    </p:spTree>
    <p:extLst>
      <p:ext uri="{BB962C8B-B14F-4D97-AF65-F5344CB8AC3E}">
        <p14:creationId xmlns:p14="http://schemas.microsoft.com/office/powerpoint/2010/main" val="20802843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57</a:t>
            </a:fld>
            <a:endParaRPr lang="fr-FR"/>
          </a:p>
        </p:txBody>
      </p:sp>
    </p:spTree>
    <p:extLst>
      <p:ext uri="{BB962C8B-B14F-4D97-AF65-F5344CB8AC3E}">
        <p14:creationId xmlns:p14="http://schemas.microsoft.com/office/powerpoint/2010/main" val="7433592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58</a:t>
            </a:fld>
            <a:endParaRPr lang="fr-FR"/>
          </a:p>
        </p:txBody>
      </p:sp>
    </p:spTree>
    <p:extLst>
      <p:ext uri="{BB962C8B-B14F-4D97-AF65-F5344CB8AC3E}">
        <p14:creationId xmlns:p14="http://schemas.microsoft.com/office/powerpoint/2010/main" val="9809908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59</a:t>
            </a:fld>
            <a:endParaRPr lang="fr-FR"/>
          </a:p>
        </p:txBody>
      </p:sp>
    </p:spTree>
    <p:extLst>
      <p:ext uri="{BB962C8B-B14F-4D97-AF65-F5344CB8AC3E}">
        <p14:creationId xmlns:p14="http://schemas.microsoft.com/office/powerpoint/2010/main" val="7253702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60</a:t>
            </a:fld>
            <a:endParaRPr lang="fr-FR"/>
          </a:p>
        </p:txBody>
      </p:sp>
    </p:spTree>
    <p:extLst>
      <p:ext uri="{BB962C8B-B14F-4D97-AF65-F5344CB8AC3E}">
        <p14:creationId xmlns:p14="http://schemas.microsoft.com/office/powerpoint/2010/main" val="1646359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7</a:t>
            </a:fld>
            <a:endParaRPr lang="fr-FR"/>
          </a:p>
        </p:txBody>
      </p:sp>
    </p:spTree>
    <p:extLst>
      <p:ext uri="{BB962C8B-B14F-4D97-AF65-F5344CB8AC3E}">
        <p14:creationId xmlns:p14="http://schemas.microsoft.com/office/powerpoint/2010/main" val="1919084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61</a:t>
            </a:fld>
            <a:endParaRPr lang="fr-FR"/>
          </a:p>
        </p:txBody>
      </p:sp>
    </p:spTree>
    <p:extLst>
      <p:ext uri="{BB962C8B-B14F-4D97-AF65-F5344CB8AC3E}">
        <p14:creationId xmlns:p14="http://schemas.microsoft.com/office/powerpoint/2010/main" val="517797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62</a:t>
            </a:fld>
            <a:endParaRPr lang="fr-FR"/>
          </a:p>
        </p:txBody>
      </p:sp>
    </p:spTree>
    <p:extLst>
      <p:ext uri="{BB962C8B-B14F-4D97-AF65-F5344CB8AC3E}">
        <p14:creationId xmlns:p14="http://schemas.microsoft.com/office/powerpoint/2010/main" val="4786283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63</a:t>
            </a:fld>
            <a:endParaRPr lang="fr-FR"/>
          </a:p>
        </p:txBody>
      </p:sp>
    </p:spTree>
    <p:extLst>
      <p:ext uri="{BB962C8B-B14F-4D97-AF65-F5344CB8AC3E}">
        <p14:creationId xmlns:p14="http://schemas.microsoft.com/office/powerpoint/2010/main" val="5403629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64</a:t>
            </a:fld>
            <a:endParaRPr lang="fr-FR"/>
          </a:p>
        </p:txBody>
      </p:sp>
    </p:spTree>
    <p:extLst>
      <p:ext uri="{BB962C8B-B14F-4D97-AF65-F5344CB8AC3E}">
        <p14:creationId xmlns:p14="http://schemas.microsoft.com/office/powerpoint/2010/main" val="18641284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65</a:t>
            </a:fld>
            <a:endParaRPr lang="fr-FR"/>
          </a:p>
        </p:txBody>
      </p:sp>
    </p:spTree>
    <p:extLst>
      <p:ext uri="{BB962C8B-B14F-4D97-AF65-F5344CB8AC3E}">
        <p14:creationId xmlns:p14="http://schemas.microsoft.com/office/powerpoint/2010/main" val="1448757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8</a:t>
            </a:fld>
            <a:endParaRPr lang="fr-FR"/>
          </a:p>
        </p:txBody>
      </p:sp>
    </p:spTree>
    <p:extLst>
      <p:ext uri="{BB962C8B-B14F-4D97-AF65-F5344CB8AC3E}">
        <p14:creationId xmlns:p14="http://schemas.microsoft.com/office/powerpoint/2010/main" val="707483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9</a:t>
            </a:fld>
            <a:endParaRPr lang="fr-FR"/>
          </a:p>
        </p:txBody>
      </p:sp>
    </p:spTree>
    <p:extLst>
      <p:ext uri="{BB962C8B-B14F-4D97-AF65-F5344CB8AC3E}">
        <p14:creationId xmlns:p14="http://schemas.microsoft.com/office/powerpoint/2010/main" val="267859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2BEE165-B28E-43DD-AD9B-C38514D778C8}" type="slidenum">
              <a:rPr lang="fr-FR" smtClean="0"/>
              <a:pPr/>
              <a:t>10</a:t>
            </a:fld>
            <a:endParaRPr lang="fr-FR"/>
          </a:p>
        </p:txBody>
      </p:sp>
    </p:spTree>
    <p:extLst>
      <p:ext uri="{BB962C8B-B14F-4D97-AF65-F5344CB8AC3E}">
        <p14:creationId xmlns:p14="http://schemas.microsoft.com/office/powerpoint/2010/main" val="804533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Ouverture 1">
    <p:bg bwMode="auto">
      <p:bgPr>
        <a:solidFill>
          <a:schemeClr val="bg1"/>
        </a:solidFill>
        <a:effectLst/>
      </p:bgPr>
    </p:bg>
    <p:spTree>
      <p:nvGrpSpPr>
        <p:cNvPr id="1" name=""/>
        <p:cNvGrpSpPr/>
        <p:nvPr/>
      </p:nvGrpSpPr>
      <p:grpSpPr>
        <a:xfrm>
          <a:off x="0" y="0"/>
          <a:ext cx="0" cy="0"/>
          <a:chOff x="0" y="0"/>
          <a:chExt cx="0" cy="0"/>
        </a:xfrm>
      </p:grpSpPr>
      <p:pic>
        <p:nvPicPr>
          <p:cNvPr id="5" name="Picture 9"/>
          <p:cNvPicPr>
            <a:picLocks noChangeAspect="1" noChangeArrowheads="1"/>
          </p:cNvPicPr>
          <p:nvPr userDrawn="1"/>
        </p:nvPicPr>
        <p:blipFill>
          <a:blip r:embed="rId2" cstate="print"/>
          <a:srcRect/>
          <a:stretch>
            <a:fillRect/>
          </a:stretch>
        </p:blipFill>
        <p:spPr bwMode="auto">
          <a:xfrm>
            <a:off x="569913" y="482600"/>
            <a:ext cx="1189037" cy="506413"/>
          </a:xfrm>
          <a:prstGeom prst="rect">
            <a:avLst/>
          </a:prstGeom>
          <a:noFill/>
          <a:ln w="9525">
            <a:noFill/>
            <a:miter lim="800000"/>
            <a:headEnd/>
            <a:tailEnd/>
          </a:ln>
          <a:effectLst/>
        </p:spPr>
      </p:pic>
      <p:sp>
        <p:nvSpPr>
          <p:cNvPr id="2" name="Titre 1"/>
          <p:cNvSpPr>
            <a:spLocks noGrp="1"/>
          </p:cNvSpPr>
          <p:nvPr>
            <p:ph type="ctrTitle"/>
          </p:nvPr>
        </p:nvSpPr>
        <p:spPr>
          <a:xfrm>
            <a:off x="539750" y="1844824"/>
            <a:ext cx="4057302" cy="1728192"/>
          </a:xfrm>
        </p:spPr>
        <p:txBody>
          <a:bodyPr lIns="36000" tIns="0" rIns="36000" bIns="0" anchor="t" anchorCtr="0">
            <a:noAutofit/>
          </a:bodyPr>
          <a:lstStyle>
            <a:lvl1pPr algn="l">
              <a:spcBef>
                <a:spcPts val="0"/>
              </a:spcBef>
              <a:defRPr sz="3400" cap="all" baseline="0">
                <a:solidFill>
                  <a:schemeClr val="accent1"/>
                </a:solidFill>
              </a:defRPr>
            </a:lvl1pPr>
          </a:lstStyle>
          <a:p>
            <a:r>
              <a:rPr lang="fr-FR" smtClean="0"/>
              <a:t>Cliquez pour modifier le style du titre</a:t>
            </a:r>
            <a:endParaRPr lang="fr-FR"/>
          </a:p>
        </p:txBody>
      </p:sp>
      <p:sp>
        <p:nvSpPr>
          <p:cNvPr id="3" name="Sous-titre 2"/>
          <p:cNvSpPr>
            <a:spLocks noGrp="1"/>
          </p:cNvSpPr>
          <p:nvPr>
            <p:ph type="subTitle" idx="1"/>
          </p:nvPr>
        </p:nvSpPr>
        <p:spPr>
          <a:xfrm>
            <a:off x="539750" y="4509120"/>
            <a:ext cx="4057302" cy="576064"/>
          </a:xfrm>
        </p:spPr>
        <p:txBody>
          <a:bodyPr lIns="36000" tIns="0" rIns="36000" bIns="0">
            <a:noAutofit/>
          </a:bodyPr>
          <a:lstStyle>
            <a:lvl1pPr marL="0" indent="0" algn="l">
              <a:spcBef>
                <a:spcPts val="0"/>
              </a:spcBef>
              <a:buNone/>
              <a:defRPr sz="16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9" name="Espace réservé du texte 8"/>
          <p:cNvSpPr>
            <a:spLocks noGrp="1"/>
          </p:cNvSpPr>
          <p:nvPr>
            <p:ph type="body" sz="quarter" idx="13" hasCustomPrompt="1"/>
          </p:nvPr>
        </p:nvSpPr>
        <p:spPr>
          <a:xfrm>
            <a:off x="539750" y="5144666"/>
            <a:ext cx="4057302" cy="288007"/>
          </a:xfrm>
        </p:spPr>
        <p:txBody>
          <a:bodyPr wrap="none" lIns="36000" tIns="0" rIns="36000" bIns="0">
            <a:noAutofit/>
          </a:bodyPr>
          <a:lstStyle>
            <a:lvl1pPr marL="0" indent="0">
              <a:spcBef>
                <a:spcPts val="0"/>
              </a:spcBef>
              <a:buFontTx/>
              <a:buNone/>
              <a:defRPr sz="1200" b="0">
                <a:solidFill>
                  <a:schemeClr val="accent1"/>
                </a:solidFill>
                <a:latin typeface="Arial" pitchFamily="34" charset="0"/>
                <a:cs typeface="Arial" pitchFamily="34" charset="0"/>
              </a:defRPr>
            </a:lvl1pPr>
            <a:lvl2pPr marL="0" indent="0">
              <a:spcBef>
                <a:spcPts val="0"/>
              </a:spcBef>
              <a:buFontTx/>
              <a:buNone/>
              <a:defRPr sz="1200">
                <a:solidFill>
                  <a:schemeClr val="bg1"/>
                </a:solidFill>
                <a:latin typeface="Arial" pitchFamily="34" charset="0"/>
                <a:cs typeface="Arial" pitchFamily="34" charset="0"/>
              </a:defRPr>
            </a:lvl2pPr>
            <a:lvl3pPr marL="0" indent="0">
              <a:spcBef>
                <a:spcPts val="0"/>
              </a:spcBef>
              <a:buFontTx/>
              <a:buNone/>
              <a:defRPr sz="1200">
                <a:solidFill>
                  <a:schemeClr val="bg1"/>
                </a:solidFill>
                <a:latin typeface="Arial" pitchFamily="34" charset="0"/>
                <a:cs typeface="Arial" pitchFamily="34" charset="0"/>
              </a:defRPr>
            </a:lvl3pPr>
            <a:lvl4pPr marL="0" indent="0">
              <a:spcBef>
                <a:spcPts val="0"/>
              </a:spcBef>
              <a:buFontTx/>
              <a:buNone/>
              <a:defRPr sz="1200">
                <a:solidFill>
                  <a:schemeClr val="bg1"/>
                </a:solidFill>
                <a:latin typeface="Arial" pitchFamily="34" charset="0"/>
                <a:cs typeface="Arial" pitchFamily="34" charset="0"/>
              </a:defRPr>
            </a:lvl4pPr>
            <a:lvl5pPr marL="0" indent="0">
              <a:spcBef>
                <a:spcPts val="0"/>
              </a:spcBef>
              <a:buFontTx/>
              <a:buNone/>
              <a:defRPr sz="1200">
                <a:solidFill>
                  <a:schemeClr val="bg1"/>
                </a:solidFill>
                <a:latin typeface="Arial" pitchFamily="34" charset="0"/>
                <a:cs typeface="Arial" pitchFamily="34" charset="0"/>
              </a:defRPr>
            </a:lvl5pPr>
          </a:lstStyle>
          <a:p>
            <a:pPr lvl="0"/>
            <a:r>
              <a:rPr lang="fr-FR" smtClean="0"/>
              <a:t>Date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lôture">
    <p:spTree>
      <p:nvGrpSpPr>
        <p:cNvPr id="1" name=""/>
        <p:cNvGrpSpPr/>
        <p:nvPr/>
      </p:nvGrpSpPr>
      <p:grpSpPr>
        <a:xfrm>
          <a:off x="0" y="0"/>
          <a:ext cx="0" cy="0"/>
          <a:chOff x="0" y="0"/>
          <a:chExt cx="0" cy="0"/>
        </a:xfrm>
      </p:grpSpPr>
      <p:pic>
        <p:nvPicPr>
          <p:cNvPr id="6" name="Picture 8" descr="logo_EDF_sommaire"/>
          <p:cNvPicPr>
            <a:picLocks noChangeAspect="1" noChangeArrowheads="1"/>
          </p:cNvPicPr>
          <p:nvPr userDrawn="1"/>
        </p:nvPicPr>
        <p:blipFill>
          <a:blip r:embed="rId2" cstate="print"/>
          <a:srcRect/>
          <a:stretch>
            <a:fillRect/>
          </a:stretch>
        </p:blipFill>
        <p:spPr bwMode="auto">
          <a:xfrm>
            <a:off x="395288" y="6291263"/>
            <a:ext cx="622300" cy="261937"/>
          </a:xfrm>
          <a:prstGeom prst="rect">
            <a:avLst/>
          </a:prstGeom>
          <a:noFill/>
          <a:ln w="9525">
            <a:noFill/>
            <a:miter lim="800000"/>
            <a:headEnd/>
            <a:tailEnd/>
          </a:ln>
        </p:spPr>
      </p:pic>
      <p:sp>
        <p:nvSpPr>
          <p:cNvPr id="8" name="Espace réservé du texte 7"/>
          <p:cNvSpPr>
            <a:spLocks noGrp="1"/>
          </p:cNvSpPr>
          <p:nvPr>
            <p:ph type="body" sz="quarter" idx="10" hasCustomPrompt="1"/>
          </p:nvPr>
        </p:nvSpPr>
        <p:spPr>
          <a:xfrm>
            <a:off x="971550" y="2060848"/>
            <a:ext cx="7200900" cy="3239740"/>
          </a:xfrm>
        </p:spPr>
        <p:txBody>
          <a:bodyPr>
            <a:noAutofit/>
          </a:bodyPr>
          <a:lstStyle>
            <a:lvl1pPr marL="0" indent="0" algn="ctr">
              <a:spcBef>
                <a:spcPts val="0"/>
              </a:spcBef>
              <a:buFontTx/>
              <a:buNone/>
              <a:defRPr sz="9000" b="1">
                <a:solidFill>
                  <a:schemeClr val="accent1"/>
                </a:solidFill>
                <a:latin typeface="+mj-lt"/>
              </a:defRPr>
            </a:lvl1pPr>
            <a:lvl2pPr marL="0" indent="0">
              <a:spcBef>
                <a:spcPts val="0"/>
              </a:spcBef>
              <a:buFontTx/>
              <a:buNone/>
              <a:defRPr/>
            </a:lvl2pPr>
            <a:lvl3pPr marL="0" indent="0">
              <a:spcBef>
                <a:spcPts val="0"/>
              </a:spcBef>
              <a:buFontTx/>
              <a:buNone/>
              <a:defRPr/>
            </a:lvl3pPr>
            <a:lvl4pPr marL="0" indent="0">
              <a:spcBef>
                <a:spcPts val="0"/>
              </a:spcBef>
              <a:buFontTx/>
              <a:buNone/>
              <a:defRPr/>
            </a:lvl4pPr>
            <a:lvl5pPr marL="0" indent="0">
              <a:spcBef>
                <a:spcPts val="0"/>
              </a:spcBef>
              <a:buFontTx/>
              <a:buNone/>
              <a:defRPr/>
            </a:lvl5pPr>
          </a:lstStyle>
          <a:p>
            <a:pPr lvl="0"/>
            <a:r>
              <a:rPr lang="fr-FR" smtClean="0"/>
              <a:t>Texte de clôture</a:t>
            </a:r>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2" name="Titre 1"/>
          <p:cNvSpPr>
            <a:spLocks noGrp="1"/>
          </p:cNvSpPr>
          <p:nvPr>
            <p:ph type="title"/>
          </p:nvPr>
        </p:nvSpPr>
        <p:spPr>
          <a:xfrm>
            <a:off x="382761" y="922710"/>
            <a:ext cx="8353425" cy="850106"/>
          </a:xfrm>
        </p:spPr>
        <p:txBody>
          <a:bodyPr/>
          <a:lstStyle>
            <a:lvl1pPr>
              <a:defRPr sz="3800"/>
            </a:lvl1pPr>
          </a:lstStyle>
          <a:p>
            <a:r>
              <a:rPr lang="fr-FR" dirty="0" smtClean="0"/>
              <a:t>Cliquez pour modifier le style du titre</a:t>
            </a:r>
            <a:endParaRPr lang="fr-FR" dirty="0"/>
          </a:p>
        </p:txBody>
      </p:sp>
      <p:sp>
        <p:nvSpPr>
          <p:cNvPr id="3" name="Espace réservé du pied de page 2"/>
          <p:cNvSpPr>
            <a:spLocks noGrp="1"/>
          </p:cNvSpPr>
          <p:nvPr>
            <p:ph type="ftr" sz="quarter" idx="10"/>
          </p:nvPr>
        </p:nvSpPr>
        <p:spPr/>
        <p:txBody>
          <a:bodyPr/>
          <a:lstStyle/>
          <a:p>
            <a:r>
              <a:rPr lang="fr-FR" dirty="0" smtClean="0"/>
              <a:t>DSC du 14 février 2014</a:t>
            </a:r>
            <a:endParaRPr lang="fr-FR" dirty="0"/>
          </a:p>
        </p:txBody>
      </p:sp>
      <p:sp>
        <p:nvSpPr>
          <p:cNvPr id="5" name="Espace réservé du texte 4"/>
          <p:cNvSpPr>
            <a:spLocks noGrp="1"/>
          </p:cNvSpPr>
          <p:nvPr>
            <p:ph type="body" sz="quarter" idx="11"/>
          </p:nvPr>
        </p:nvSpPr>
        <p:spPr>
          <a:xfrm>
            <a:off x="395288" y="2060575"/>
            <a:ext cx="8353425" cy="4032250"/>
          </a:xfrm>
        </p:spPr>
        <p:txBody>
          <a:bodyPr/>
          <a:lstStyle>
            <a:lvl1pPr marL="358775" indent="-358775">
              <a:buSzPct val="125000"/>
              <a:buFont typeface="+mj-lt"/>
              <a:buAutoNum type="arabicPeriod"/>
              <a:defRPr sz="1300" cap="all" baseline="0"/>
            </a:lvl1pPr>
            <a:lvl2pPr marL="360000" indent="0">
              <a:spcBef>
                <a:spcPts val="0"/>
              </a:spcBef>
              <a:buClr>
                <a:schemeClr val="bg1"/>
              </a:buClr>
              <a:buSzPct val="25000"/>
              <a:buFontTx/>
              <a:buNone/>
              <a:defRPr sz="1300" cap="all" baseline="0"/>
            </a:lvl2pPr>
            <a:lvl3pPr marL="360000" indent="0">
              <a:spcBef>
                <a:spcPts val="0"/>
              </a:spcBef>
              <a:buFontTx/>
              <a:buNone/>
              <a:defRPr sz="1300" cap="all" baseline="0"/>
            </a:lvl3pPr>
            <a:lvl4pPr marL="360000" indent="0">
              <a:spcBef>
                <a:spcPts val="0"/>
              </a:spcBef>
              <a:buFontTx/>
              <a:buNone/>
              <a:defRPr sz="1300" cap="all" baseline="0"/>
            </a:lvl4pPr>
            <a:lvl5pPr marL="360000" indent="0">
              <a:spcBef>
                <a:spcPts val="0"/>
              </a:spcBef>
              <a:buFontTx/>
              <a:buNone/>
              <a:defRPr sz="1300" cap="all" baseline="0"/>
            </a:lvl5pPr>
          </a:lstStyle>
          <a:p>
            <a:pPr lvl="0"/>
            <a:r>
              <a:rPr lang="fr-FR" smtClean="0"/>
              <a:t>Cliquez pour modifier les styles du texte du masque</a:t>
            </a:r>
          </a:p>
          <a:p>
            <a:pPr lvl="1"/>
            <a:r>
              <a:rPr lang="fr-FR" smtClean="0"/>
              <a:t>Deuxième niveau</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a:xfrm>
            <a:off x="395288" y="1557338"/>
            <a:ext cx="8353424" cy="4568826"/>
          </a:xfrm>
        </p:spPr>
        <p:txBody>
          <a:bodyPr/>
          <a:lstStyle>
            <a:lvl1pPr marL="0" indent="0">
              <a:buClr>
                <a:schemeClr val="bg1"/>
              </a:buClr>
              <a:buSzPct val="25000"/>
              <a:buFontTx/>
              <a:buNone/>
              <a:defRPr sz="2200"/>
            </a:lvl1pPr>
          </a:lstStyle>
          <a:p>
            <a:pPr lvl="0"/>
            <a:r>
              <a:rPr lang="fr-FR" smtClean="0"/>
              <a:t>Cliquez pour modifier les styles du texte du masque</a:t>
            </a:r>
          </a:p>
        </p:txBody>
      </p:sp>
      <p:sp>
        <p:nvSpPr>
          <p:cNvPr id="5" name="Espace réservé du pied de page 4"/>
          <p:cNvSpPr>
            <a:spLocks noGrp="1"/>
          </p:cNvSpPr>
          <p:nvPr>
            <p:ph type="ftr" sz="quarter" idx="11"/>
          </p:nvPr>
        </p:nvSpPr>
        <p:spPr/>
        <p:txBody>
          <a:bodyPr/>
          <a:lstStyle/>
          <a:p>
            <a:r>
              <a:rPr lang="fr-FR" dirty="0" smtClean="0"/>
              <a:t>DSC du 14 février 2014</a:t>
            </a:r>
            <a:endParaRPr lang="fr-F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ontenu 1 colonn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pied de page 4"/>
          <p:cNvSpPr>
            <a:spLocks noGrp="1"/>
          </p:cNvSpPr>
          <p:nvPr>
            <p:ph type="ftr" sz="quarter" idx="11"/>
          </p:nvPr>
        </p:nvSpPr>
        <p:spPr/>
        <p:txBody>
          <a:bodyPr/>
          <a:lstStyle/>
          <a:p>
            <a:r>
              <a:rPr lang="fr-FR" dirty="0" smtClean="0"/>
              <a:t>DSC du 14 février 2014</a:t>
            </a:r>
            <a:endParaRPr lang="fr-F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u 2 colonn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a:xfrm>
            <a:off x="395287" y="1268414"/>
            <a:ext cx="3816673" cy="4857750"/>
          </a:xfrm>
        </p:spPr>
        <p:txBody>
          <a:bodyPr/>
          <a:lstStyle>
            <a:lvl1pPr>
              <a:defRPr sz="1400"/>
            </a:lvl1pPr>
            <a:lvl2pPr>
              <a:defRPr sz="1400"/>
            </a:lvl2pPr>
            <a:lvl3pPr>
              <a:defRPr sz="1200"/>
            </a:lvl3pPr>
            <a:lvl4pPr>
              <a:defRPr sz="1100"/>
            </a:lvl4pPr>
            <a:lvl5pPr>
              <a:defRPr sz="1000"/>
            </a:lvl5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pied de page 4"/>
          <p:cNvSpPr>
            <a:spLocks noGrp="1"/>
          </p:cNvSpPr>
          <p:nvPr>
            <p:ph type="ftr" sz="quarter" idx="11"/>
          </p:nvPr>
        </p:nvSpPr>
        <p:spPr/>
        <p:txBody>
          <a:bodyPr/>
          <a:lstStyle/>
          <a:p>
            <a:r>
              <a:rPr lang="fr-FR" dirty="0" smtClean="0"/>
              <a:t>DSC du 14 février 2014</a:t>
            </a:r>
            <a:endParaRPr lang="fr-FR" dirty="0"/>
          </a:p>
        </p:txBody>
      </p:sp>
      <p:sp>
        <p:nvSpPr>
          <p:cNvPr id="7" name="Espace réservé du contenu 2"/>
          <p:cNvSpPr>
            <a:spLocks noGrp="1"/>
          </p:cNvSpPr>
          <p:nvPr>
            <p:ph idx="12"/>
          </p:nvPr>
        </p:nvSpPr>
        <p:spPr>
          <a:xfrm>
            <a:off x="4932040" y="1268413"/>
            <a:ext cx="3816673" cy="4536851"/>
          </a:xfrm>
        </p:spPr>
        <p:txBody>
          <a:bodyPr/>
          <a:lstStyle>
            <a:lvl1pPr>
              <a:defRPr sz="1400"/>
            </a:lvl1pPr>
            <a:lvl2pPr>
              <a:defRPr sz="1400"/>
            </a:lvl2pPr>
            <a:lvl3pPr>
              <a:defRPr sz="1200"/>
            </a:lvl3pPr>
            <a:lvl4pPr>
              <a:defRPr sz="1100"/>
            </a:lvl4pPr>
            <a:lvl5pPr>
              <a:defRPr sz="1000"/>
            </a:lvl5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8" name="Espace réservé du texte 7"/>
          <p:cNvSpPr>
            <a:spLocks noGrp="1"/>
          </p:cNvSpPr>
          <p:nvPr>
            <p:ph type="body" sz="quarter" idx="13" hasCustomPrompt="1"/>
          </p:nvPr>
        </p:nvSpPr>
        <p:spPr>
          <a:xfrm>
            <a:off x="4932040" y="5876925"/>
            <a:ext cx="3816673" cy="180425"/>
          </a:xfrm>
        </p:spPr>
        <p:txBody>
          <a:bodyPr tIns="36000" bIns="36000">
            <a:spAutoFit/>
          </a:bodyPr>
          <a:lstStyle>
            <a:lvl1pPr marL="0" indent="0" algn="r">
              <a:spcBef>
                <a:spcPts val="0"/>
              </a:spcBef>
              <a:buFontTx/>
              <a:buNone/>
              <a:defRPr sz="700" b="0" baseline="0"/>
            </a:lvl1pPr>
            <a:lvl2pPr marL="0" indent="0" algn="r">
              <a:spcBef>
                <a:spcPts val="0"/>
              </a:spcBef>
              <a:buFontTx/>
              <a:buNone/>
              <a:defRPr sz="600"/>
            </a:lvl2pPr>
            <a:lvl3pPr marL="0" indent="0" algn="r">
              <a:spcBef>
                <a:spcPts val="0"/>
              </a:spcBef>
              <a:buFontTx/>
              <a:buNone/>
              <a:defRPr sz="600"/>
            </a:lvl3pPr>
            <a:lvl4pPr marL="0" indent="0" algn="r">
              <a:spcBef>
                <a:spcPts val="0"/>
              </a:spcBef>
              <a:buFontTx/>
              <a:buNone/>
              <a:defRPr sz="600"/>
            </a:lvl4pPr>
            <a:lvl5pPr marL="0" indent="0" algn="r">
              <a:spcBef>
                <a:spcPts val="0"/>
              </a:spcBef>
              <a:buFontTx/>
              <a:buNone/>
              <a:defRPr sz="600"/>
            </a:lvl5pPr>
          </a:lstStyle>
          <a:p>
            <a:pPr lvl="0"/>
            <a:r>
              <a:rPr lang="fr-FR" smtClean="0"/>
              <a:t>Copyright ou crédit photo</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u + encadré">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a:xfrm>
            <a:off x="395287" y="1268414"/>
            <a:ext cx="4176713" cy="4857750"/>
          </a:xfrm>
        </p:spPr>
        <p:txBody>
          <a:bodyPr/>
          <a:lstStyle>
            <a:lvl1pPr>
              <a:defRPr sz="1400"/>
            </a:lvl1pPr>
            <a:lvl2pPr>
              <a:defRPr sz="1400"/>
            </a:lvl2pPr>
            <a:lvl3pPr>
              <a:defRPr sz="1200"/>
            </a:lvl3pPr>
            <a:lvl4pPr>
              <a:defRPr sz="1100"/>
            </a:lvl4pPr>
            <a:lvl5pPr>
              <a:defRPr sz="1000"/>
            </a:lvl5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pied de page 4"/>
          <p:cNvSpPr>
            <a:spLocks noGrp="1"/>
          </p:cNvSpPr>
          <p:nvPr>
            <p:ph type="ftr" sz="quarter" idx="11"/>
          </p:nvPr>
        </p:nvSpPr>
        <p:spPr/>
        <p:txBody>
          <a:bodyPr/>
          <a:lstStyle/>
          <a:p>
            <a:r>
              <a:rPr lang="fr-FR" dirty="0" smtClean="0"/>
              <a:t>DSC du 14 février 2014</a:t>
            </a:r>
            <a:endParaRPr lang="fr-FR" dirty="0"/>
          </a:p>
        </p:txBody>
      </p:sp>
      <p:sp>
        <p:nvSpPr>
          <p:cNvPr id="10" name="Espace réservé du texte 9"/>
          <p:cNvSpPr>
            <a:spLocks noGrp="1"/>
          </p:cNvSpPr>
          <p:nvPr>
            <p:ph type="body" sz="quarter" idx="12"/>
          </p:nvPr>
        </p:nvSpPr>
        <p:spPr>
          <a:xfrm>
            <a:off x="6084888" y="1268413"/>
            <a:ext cx="2663825" cy="4824883"/>
          </a:xfrm>
          <a:solidFill>
            <a:schemeClr val="accent1"/>
          </a:solidFill>
        </p:spPr>
        <p:txBody>
          <a:bodyPr lIns="72000" tIns="72000" rIns="72000" bIns="72000"/>
          <a:lstStyle>
            <a:lvl1pPr marL="0" indent="0" algn="ctr">
              <a:spcBef>
                <a:spcPts val="0"/>
              </a:spcBef>
              <a:spcAft>
                <a:spcPts val="600"/>
              </a:spcAft>
              <a:buClr>
                <a:schemeClr val="bg1"/>
              </a:buClr>
              <a:buFontTx/>
              <a:buNone/>
              <a:defRPr sz="1200" b="0" cap="all" baseline="0">
                <a:solidFill>
                  <a:schemeClr val="bg1"/>
                </a:solidFill>
              </a:defRPr>
            </a:lvl1pPr>
            <a:lvl2pPr marL="108000" indent="-108000">
              <a:buClr>
                <a:schemeClr val="bg1"/>
              </a:buClr>
              <a:buFont typeface="Wingdings" pitchFamily="2" charset="2"/>
              <a:buChar char="n"/>
              <a:defRPr sz="1200">
                <a:solidFill>
                  <a:schemeClr val="bg1"/>
                </a:solidFill>
              </a:defRPr>
            </a:lvl2pPr>
            <a:lvl3pPr marL="216000" indent="-108000">
              <a:buClr>
                <a:schemeClr val="bg1"/>
              </a:buClr>
              <a:defRPr sz="1100">
                <a:solidFill>
                  <a:schemeClr val="bg1"/>
                </a:solidFill>
              </a:defRPr>
            </a:lvl3pPr>
            <a:lvl4pPr marL="538163" indent="-174625">
              <a:defRPr sz="1000">
                <a:solidFill>
                  <a:schemeClr val="bg1"/>
                </a:solidFill>
              </a:defRPr>
            </a:lvl4pPr>
            <a:lvl5pPr marL="714375" indent="-176213">
              <a:defRPr sz="1000">
                <a:solidFill>
                  <a:schemeClr val="bg1"/>
                </a:solidFill>
              </a:defRPr>
            </a:lvl5pPr>
          </a:lstStyle>
          <a:p>
            <a:pPr lvl="0"/>
            <a:r>
              <a:rPr lang="fr-FR" smtClean="0"/>
              <a:t>Cliquez pour modifier les styles du texte du masque</a:t>
            </a:r>
          </a:p>
          <a:p>
            <a:pPr lvl="1"/>
            <a:r>
              <a:rPr lang="fr-FR" smtClean="0"/>
              <a:t>Deuxième niveau</a:t>
            </a:r>
          </a:p>
          <a:p>
            <a:pPr lvl="2"/>
            <a:r>
              <a:rPr lang="fr-FR" smtClean="0"/>
              <a:t>Troisième niveau</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aphiqu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pied de page 2"/>
          <p:cNvSpPr>
            <a:spLocks noGrp="1"/>
          </p:cNvSpPr>
          <p:nvPr>
            <p:ph type="ftr" sz="quarter" idx="10"/>
          </p:nvPr>
        </p:nvSpPr>
        <p:spPr/>
        <p:txBody>
          <a:bodyPr/>
          <a:lstStyle/>
          <a:p>
            <a:r>
              <a:rPr lang="fr-FR" dirty="0" smtClean="0"/>
              <a:t>DSC du 14 février 2014</a:t>
            </a:r>
            <a:endParaRPr lang="fr-FR" dirty="0"/>
          </a:p>
        </p:txBody>
      </p:sp>
      <p:sp>
        <p:nvSpPr>
          <p:cNvPr id="5" name="Espace réservé du graphique 4"/>
          <p:cNvSpPr>
            <a:spLocks noGrp="1"/>
          </p:cNvSpPr>
          <p:nvPr>
            <p:ph type="chart" sz="quarter" idx="11"/>
          </p:nvPr>
        </p:nvSpPr>
        <p:spPr>
          <a:xfrm>
            <a:off x="971550" y="1557338"/>
            <a:ext cx="7200900" cy="4319587"/>
          </a:xfrm>
        </p:spPr>
        <p:txBody>
          <a:bodyPr/>
          <a:lstStyle/>
          <a:p>
            <a:r>
              <a:rPr lang="fr-FR" smtClean="0"/>
              <a:t>Cliquez sur l'icône pour ajouter un graphique</a:t>
            </a:r>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a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pied de page 2"/>
          <p:cNvSpPr>
            <a:spLocks noGrp="1"/>
          </p:cNvSpPr>
          <p:nvPr>
            <p:ph type="ftr" sz="quarter" idx="10"/>
          </p:nvPr>
        </p:nvSpPr>
        <p:spPr/>
        <p:txBody>
          <a:bodyPr/>
          <a:lstStyle/>
          <a:p>
            <a:r>
              <a:rPr lang="fr-FR" dirty="0" smtClean="0"/>
              <a:t>DSC du 14 février 2014</a:t>
            </a:r>
            <a:endParaRPr lang="fr-FR" dirty="0"/>
          </a:p>
        </p:txBody>
      </p:sp>
      <p:sp>
        <p:nvSpPr>
          <p:cNvPr id="7" name="Espace réservé du tableau 6"/>
          <p:cNvSpPr>
            <a:spLocks noGrp="1"/>
          </p:cNvSpPr>
          <p:nvPr>
            <p:ph type="tbl" sz="quarter" idx="11"/>
          </p:nvPr>
        </p:nvSpPr>
        <p:spPr>
          <a:xfrm>
            <a:off x="971550" y="1557338"/>
            <a:ext cx="7200900" cy="4319587"/>
          </a:xfrm>
        </p:spPr>
        <p:txBody>
          <a:bodyPr/>
          <a:lstStyle/>
          <a:p>
            <a:r>
              <a:rPr lang="fr-FR" smtClean="0"/>
              <a:t>Cliquez sur l'icône pour ajouter un tableau</a:t>
            </a:r>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pied de page 2"/>
          <p:cNvSpPr>
            <a:spLocks noGrp="1"/>
          </p:cNvSpPr>
          <p:nvPr>
            <p:ph type="ftr" sz="quarter" idx="10"/>
          </p:nvPr>
        </p:nvSpPr>
        <p:spPr/>
        <p:txBody>
          <a:bodyPr/>
          <a:lstStyle/>
          <a:p>
            <a:r>
              <a:rPr lang="fr-FR" dirty="0" smtClean="0"/>
              <a:t>DSC du 14 février 2014</a:t>
            </a:r>
            <a:endParaRPr lang="fr-FR"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95287" y="274638"/>
            <a:ext cx="8353425" cy="850106"/>
          </a:xfrm>
          <a:prstGeom prst="rect">
            <a:avLst/>
          </a:prstGeom>
        </p:spPr>
        <p:txBody>
          <a:bodyPr vert="horz" lIns="36000" tIns="0" rIns="36000" bIns="0" rtlCol="0" anchor="t" anchorCtr="0">
            <a:no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395287" y="1268414"/>
            <a:ext cx="8353425" cy="4857750"/>
          </a:xfrm>
          <a:prstGeom prst="rect">
            <a:avLst/>
          </a:prstGeom>
        </p:spPr>
        <p:txBody>
          <a:bodyPr vert="horz" lIns="36000" tIns="0" rIns="36000" bIns="0" rtlCol="0">
            <a:no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pied de page 4"/>
          <p:cNvSpPr>
            <a:spLocks noGrp="1"/>
          </p:cNvSpPr>
          <p:nvPr>
            <p:ph type="ftr" sz="quarter" idx="3"/>
          </p:nvPr>
        </p:nvSpPr>
        <p:spPr>
          <a:xfrm>
            <a:off x="4572000" y="6381328"/>
            <a:ext cx="3888432" cy="153888"/>
          </a:xfrm>
          <a:prstGeom prst="rect">
            <a:avLst/>
          </a:prstGeom>
        </p:spPr>
        <p:txBody>
          <a:bodyPr vert="horz" wrap="none" lIns="36000" tIns="0" rIns="36000" bIns="0" rtlCol="0" anchor="ctr" anchorCtr="0">
            <a:noAutofit/>
          </a:bodyPr>
          <a:lstStyle>
            <a:lvl1pPr algn="r">
              <a:defRPr sz="1000">
                <a:solidFill>
                  <a:schemeClr val="tx1"/>
                </a:solidFill>
              </a:defRPr>
            </a:lvl1pPr>
          </a:lstStyle>
          <a:p>
            <a:r>
              <a:rPr lang="fr-FR" dirty="0" smtClean="0"/>
              <a:t>DSC du 14 février 2014</a:t>
            </a:r>
            <a:endParaRPr lang="fr-FR" dirty="0"/>
          </a:p>
        </p:txBody>
      </p:sp>
      <p:pic>
        <p:nvPicPr>
          <p:cNvPr id="7" name="Picture 8" descr="logo_EDF_sommaire"/>
          <p:cNvPicPr>
            <a:picLocks noChangeAspect="1" noChangeArrowheads="1"/>
          </p:cNvPicPr>
          <p:nvPr/>
        </p:nvPicPr>
        <p:blipFill>
          <a:blip r:embed="rId12" cstate="print"/>
          <a:srcRect/>
          <a:stretch>
            <a:fillRect/>
          </a:stretch>
        </p:blipFill>
        <p:spPr bwMode="auto">
          <a:xfrm>
            <a:off x="395288" y="6291263"/>
            <a:ext cx="622300" cy="2619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4" r:id="rId2"/>
    <p:sldLayoutId id="2147483657" r:id="rId3"/>
    <p:sldLayoutId id="2147483650" r:id="rId4"/>
    <p:sldLayoutId id="2147483656" r:id="rId5"/>
    <p:sldLayoutId id="2147483659" r:id="rId6"/>
    <p:sldLayoutId id="2147483658" r:id="rId7"/>
    <p:sldLayoutId id="2147483660" r:id="rId8"/>
    <p:sldLayoutId id="2147483655" r:id="rId9"/>
    <p:sldLayoutId id="2147483653" r:id="rId10"/>
  </p:sldLayoutIdLst>
  <p:hf sldNum="0" hdr="0" dt="0"/>
  <p:txStyles>
    <p:titleStyle>
      <a:lvl1pPr marL="0" indent="0" algn="l" defTabSz="914400" rtl="0" eaLnBrk="1" latinLnBrk="0" hangingPunct="1">
        <a:spcBef>
          <a:spcPts val="0"/>
        </a:spcBef>
        <a:buNone/>
        <a:defRPr sz="2800" kern="1200" cap="all" baseline="0">
          <a:solidFill>
            <a:schemeClr val="accent1"/>
          </a:solidFill>
          <a:latin typeface="+mj-lt"/>
          <a:ea typeface="+mj-ea"/>
          <a:cs typeface="+mj-cs"/>
        </a:defRPr>
      </a:lvl1pPr>
    </p:titleStyle>
    <p:bodyStyle>
      <a:lvl1pPr marL="179388" indent="-179388" algn="l" defTabSz="914400" rtl="0" eaLnBrk="1" latinLnBrk="0" hangingPunct="1">
        <a:spcBef>
          <a:spcPts val="1800"/>
        </a:spcBef>
        <a:buClr>
          <a:schemeClr val="accent1"/>
        </a:buClr>
        <a:buFont typeface="Wingdings" pitchFamily="2" charset="2"/>
        <a:buChar char=""/>
        <a:defRPr sz="1600" b="1" kern="1200">
          <a:solidFill>
            <a:schemeClr val="tx1"/>
          </a:solidFill>
          <a:latin typeface="+mn-lt"/>
          <a:ea typeface="+mn-ea"/>
          <a:cs typeface="+mn-cs"/>
        </a:defRPr>
      </a:lvl1pPr>
      <a:lvl2pPr marL="360000" indent="-180000" algn="l" defTabSz="914400" rtl="0" eaLnBrk="1" latinLnBrk="0" hangingPunct="1">
        <a:spcBef>
          <a:spcPts val="600"/>
        </a:spcBef>
        <a:buClr>
          <a:schemeClr val="accent1"/>
        </a:buClr>
        <a:buSzPct val="50000"/>
        <a:buFont typeface="Wingdings" pitchFamily="2" charset="2"/>
        <a:buChar char=""/>
        <a:defRPr sz="1600" kern="1200">
          <a:solidFill>
            <a:schemeClr val="tx1"/>
          </a:solidFill>
          <a:latin typeface="+mn-lt"/>
          <a:ea typeface="+mn-ea"/>
          <a:cs typeface="+mn-cs"/>
        </a:defRPr>
      </a:lvl2pPr>
      <a:lvl3pPr marL="540000" indent="-180000" algn="l" defTabSz="914400" rtl="0" eaLnBrk="1" latinLnBrk="0" hangingPunct="1">
        <a:spcBef>
          <a:spcPts val="300"/>
        </a:spcBef>
        <a:buClr>
          <a:schemeClr val="accent1"/>
        </a:buClr>
        <a:buFont typeface="Arial" pitchFamily="34" charset="0"/>
        <a:buChar char="•"/>
        <a:defRPr sz="1400" kern="1200">
          <a:solidFill>
            <a:schemeClr val="tx1"/>
          </a:solidFill>
          <a:latin typeface="+mn-lt"/>
          <a:ea typeface="+mn-ea"/>
          <a:cs typeface="+mn-cs"/>
        </a:defRPr>
      </a:lvl3pPr>
      <a:lvl4pPr marL="720000" indent="-144000" algn="l" defTabSz="914400" rtl="0" eaLnBrk="1" latinLnBrk="0" hangingPunct="1">
        <a:spcBef>
          <a:spcPts val="0"/>
        </a:spcBef>
        <a:buFont typeface="Arial" pitchFamily="34" charset="0"/>
        <a:buChar char="–"/>
        <a:defRPr sz="1200" kern="1200">
          <a:solidFill>
            <a:schemeClr val="tx1"/>
          </a:solidFill>
          <a:latin typeface="+mn-lt"/>
          <a:ea typeface="+mn-ea"/>
          <a:cs typeface="+mn-cs"/>
        </a:defRPr>
      </a:lvl4pPr>
      <a:lvl5pPr marL="864000" indent="-108000" algn="l" defTabSz="914400" rtl="0" eaLnBrk="1" latinLnBrk="0" hangingPunct="1">
        <a:spcBef>
          <a:spcPts val="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3.emf"/></Relationships>
</file>

<file path=ppt/slides/_rels/slide21.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8.jpg"/></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3.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4.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jpg"/><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1.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gif"/><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0.png"/><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jpeg"/><Relationship Id="rId7" Type="http://schemas.openxmlformats.org/officeDocument/2006/relationships/image" Target="../media/image46.png"/><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49.png"/></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a:xfrm>
            <a:off x="539750" y="1643050"/>
            <a:ext cx="7747026" cy="2217998"/>
          </a:xfrm>
        </p:spPr>
        <p:txBody>
          <a:bodyPr/>
          <a:lstStyle/>
          <a:p>
            <a:r>
              <a:rPr lang="fr-FR" dirty="0" smtClean="0"/>
              <a:t>Mise en œuvre du </a:t>
            </a:r>
            <a:r>
              <a:rPr lang="fr-FR" dirty="0" err="1" smtClean="0"/>
              <a:t>Big</a:t>
            </a:r>
            <a:r>
              <a:rPr lang="fr-FR" dirty="0" smtClean="0"/>
              <a:t> Data dans le domaine des données de </a:t>
            </a:r>
            <a:r>
              <a:rPr lang="fr-FR" dirty="0" smtClean="0"/>
              <a:t>production </a:t>
            </a:r>
            <a:r>
              <a:rPr lang="fr-FR" dirty="0" smtClean="0"/>
              <a:t>à EDF</a:t>
            </a:r>
            <a:endParaRPr lang="fr-FR" sz="3200" dirty="0"/>
          </a:p>
        </p:txBody>
      </p:sp>
      <p:sp>
        <p:nvSpPr>
          <p:cNvPr id="5" name="Sous-titre 4"/>
          <p:cNvSpPr>
            <a:spLocks noGrp="1"/>
          </p:cNvSpPr>
          <p:nvPr>
            <p:ph type="subTitle" idx="1"/>
          </p:nvPr>
        </p:nvSpPr>
        <p:spPr>
          <a:xfrm>
            <a:off x="539750" y="4221088"/>
            <a:ext cx="7848674" cy="792088"/>
          </a:xfrm>
        </p:spPr>
        <p:txBody>
          <a:bodyPr/>
          <a:lstStyle/>
          <a:p>
            <a:r>
              <a:rPr lang="fr-FR" dirty="0" smtClean="0"/>
              <a:t>Master </a:t>
            </a:r>
            <a:r>
              <a:rPr lang="fr-FR" dirty="0" err="1" smtClean="0"/>
              <a:t>Big</a:t>
            </a:r>
            <a:r>
              <a:rPr lang="fr-FR" dirty="0" smtClean="0"/>
              <a:t> Data Télécom </a:t>
            </a:r>
            <a:r>
              <a:rPr lang="fr-FR" dirty="0" err="1" smtClean="0"/>
              <a:t>Paritech</a:t>
            </a:r>
            <a:endParaRPr lang="fr-FR" dirty="0"/>
          </a:p>
        </p:txBody>
      </p:sp>
      <p:sp>
        <p:nvSpPr>
          <p:cNvPr id="6" name="Espace réservé du texte 5"/>
          <p:cNvSpPr>
            <a:spLocks noGrp="1"/>
          </p:cNvSpPr>
          <p:nvPr>
            <p:ph type="body" sz="quarter" idx="13"/>
          </p:nvPr>
        </p:nvSpPr>
        <p:spPr/>
        <p:txBody>
          <a:bodyPr/>
          <a:lstStyle/>
          <a:p>
            <a:r>
              <a:rPr lang="fr-FR" dirty="0" smtClean="0"/>
              <a:t> Vincent </a:t>
            </a:r>
            <a:r>
              <a:rPr lang="fr-FR" dirty="0" err="1" smtClean="0"/>
              <a:t>Pertuy</a:t>
            </a:r>
            <a:r>
              <a:rPr lang="fr-FR" dirty="0" smtClean="0"/>
              <a:t>  janvier 2017</a:t>
            </a:r>
            <a:endParaRPr lang="fr-FR" dirty="0"/>
          </a:p>
        </p:txBody>
      </p:sp>
    </p:spTree>
    <p:extLst>
      <p:ext uri="{BB962C8B-B14F-4D97-AF65-F5344CB8AC3E}">
        <p14:creationId xmlns:p14="http://schemas.microsoft.com/office/powerpoint/2010/main" val="16455910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287" y="274638"/>
            <a:ext cx="8497193" cy="850106"/>
          </a:xfrm>
        </p:spPr>
        <p:txBody>
          <a:bodyPr/>
          <a:lstStyle/>
          <a:p>
            <a:r>
              <a:rPr lang="fr-FR" dirty="0" smtClean="0"/>
              <a:t>La détection précoce d’anomalies</a:t>
            </a:r>
            <a:br>
              <a:rPr lang="fr-FR" dirty="0" smtClean="0"/>
            </a:br>
            <a:r>
              <a:rPr lang="fr-FR" sz="2000" dirty="0" smtClean="0"/>
              <a:t>le </a:t>
            </a:r>
            <a:r>
              <a:rPr lang="fr-FR" sz="2000" dirty="0" err="1" smtClean="0"/>
              <a:t>clustering</a:t>
            </a:r>
            <a:endParaRPr lang="fr-FR" dirty="0"/>
          </a:p>
        </p:txBody>
      </p:sp>
      <p:sp>
        <p:nvSpPr>
          <p:cNvPr id="7" name="Espace réservé du contenu 2"/>
          <p:cNvSpPr>
            <a:spLocks noGrp="1"/>
          </p:cNvSpPr>
          <p:nvPr>
            <p:ph idx="1"/>
          </p:nvPr>
        </p:nvSpPr>
        <p:spPr>
          <a:xfrm>
            <a:off x="395287" y="1556792"/>
            <a:ext cx="3877663" cy="1946444"/>
          </a:xfrm>
        </p:spPr>
        <p:txBody>
          <a:bodyPr/>
          <a:lstStyle/>
          <a:p>
            <a:endParaRPr lang="fr-FR" sz="1800" dirty="0"/>
          </a:p>
          <a:p>
            <a:endParaRPr lang="fr-FR" sz="1800" dirty="0" smtClean="0"/>
          </a:p>
        </p:txBody>
      </p:sp>
      <p:sp>
        <p:nvSpPr>
          <p:cNvPr id="4" name="Espace réservé du contenu 2"/>
          <p:cNvSpPr txBox="1">
            <a:spLocks/>
          </p:cNvSpPr>
          <p:nvPr/>
        </p:nvSpPr>
        <p:spPr>
          <a:xfrm>
            <a:off x="395287" y="1484784"/>
            <a:ext cx="8416696" cy="2731679"/>
          </a:xfrm>
          <a:prstGeom prst="rect">
            <a:avLst/>
          </a:prstGeom>
        </p:spPr>
        <p:txBody>
          <a:bodyPr vert="horz" lIns="36000" tIns="0" rIns="36000" bIns="0" rtlCol="0">
            <a:noAutofit/>
          </a:bodyPr>
          <a:lstStyle>
            <a:lvl1pPr marL="179388" indent="-179388" algn="l" defTabSz="914400" rtl="0" eaLnBrk="1" latinLnBrk="0" hangingPunct="1">
              <a:spcBef>
                <a:spcPts val="1800"/>
              </a:spcBef>
              <a:buClr>
                <a:schemeClr val="accent1"/>
              </a:buClr>
              <a:buFont typeface="Wingdings" pitchFamily="2" charset="2"/>
              <a:buChar char=""/>
              <a:defRPr sz="1600" b="1" kern="1200">
                <a:solidFill>
                  <a:schemeClr val="tx1"/>
                </a:solidFill>
                <a:latin typeface="+mn-lt"/>
                <a:ea typeface="+mn-ea"/>
                <a:cs typeface="+mn-cs"/>
              </a:defRPr>
            </a:lvl1pPr>
            <a:lvl2pPr marL="360000" indent="-180000" algn="l" defTabSz="914400" rtl="0" eaLnBrk="1" latinLnBrk="0" hangingPunct="1">
              <a:spcBef>
                <a:spcPts val="600"/>
              </a:spcBef>
              <a:buClr>
                <a:schemeClr val="accent1"/>
              </a:buClr>
              <a:buSzPct val="50000"/>
              <a:buFont typeface="Wingdings" pitchFamily="2" charset="2"/>
              <a:buChar char=""/>
              <a:defRPr sz="1600" kern="1200">
                <a:solidFill>
                  <a:schemeClr val="tx1"/>
                </a:solidFill>
                <a:latin typeface="+mn-lt"/>
                <a:ea typeface="+mn-ea"/>
                <a:cs typeface="+mn-cs"/>
              </a:defRPr>
            </a:lvl2pPr>
            <a:lvl3pPr marL="540000" indent="-180000" algn="l" defTabSz="914400" rtl="0" eaLnBrk="1" latinLnBrk="0" hangingPunct="1">
              <a:spcBef>
                <a:spcPts val="300"/>
              </a:spcBef>
              <a:buClr>
                <a:schemeClr val="accent1"/>
              </a:buClr>
              <a:buFont typeface="Arial" pitchFamily="34" charset="0"/>
              <a:buChar char="•"/>
              <a:defRPr sz="1400" kern="1200">
                <a:solidFill>
                  <a:schemeClr val="tx1"/>
                </a:solidFill>
                <a:latin typeface="+mn-lt"/>
                <a:ea typeface="+mn-ea"/>
                <a:cs typeface="+mn-cs"/>
              </a:defRPr>
            </a:lvl3pPr>
            <a:lvl4pPr marL="720000" indent="-144000" algn="l" defTabSz="914400" rtl="0" eaLnBrk="1" latinLnBrk="0" hangingPunct="1">
              <a:spcBef>
                <a:spcPts val="0"/>
              </a:spcBef>
              <a:buFont typeface="Arial" pitchFamily="34" charset="0"/>
              <a:buChar char="–"/>
              <a:defRPr sz="1200" kern="1200">
                <a:solidFill>
                  <a:schemeClr val="tx1"/>
                </a:solidFill>
                <a:latin typeface="+mn-lt"/>
                <a:ea typeface="+mn-ea"/>
                <a:cs typeface="+mn-cs"/>
              </a:defRPr>
            </a:lvl4pPr>
            <a:lvl5pPr marL="864000" indent="-108000" algn="l" defTabSz="914400" rtl="0" eaLnBrk="1" latinLnBrk="0" hangingPunct="1">
              <a:spcBef>
                <a:spcPts val="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800" dirty="0" smtClean="0"/>
              <a:t>Principale méthode de modélisation statistique : le </a:t>
            </a:r>
            <a:r>
              <a:rPr lang="fr-FR" sz="1800" dirty="0" err="1" smtClean="0"/>
              <a:t>clustering</a:t>
            </a:r>
            <a:r>
              <a:rPr lang="fr-FR" sz="1800" dirty="0" smtClean="0"/>
              <a:t> à n dimensions</a:t>
            </a:r>
          </a:p>
          <a:p>
            <a:r>
              <a:rPr lang="fr-FR" altLang="fr-FR" sz="1800" dirty="0"/>
              <a:t>Apprentissage des données issues du comportement normal de la machine.</a:t>
            </a:r>
          </a:p>
          <a:p>
            <a:r>
              <a:rPr lang="fr-FR" altLang="fr-FR" sz="1800" dirty="0"/>
              <a:t>On compare les nouveaux points du jeu de données </a:t>
            </a:r>
            <a:r>
              <a:rPr lang="fr-FR" altLang="fr-FR" sz="1800" dirty="0" smtClean="0"/>
              <a:t>réel par </a:t>
            </a:r>
            <a:r>
              <a:rPr lang="fr-FR" altLang="fr-FR" sz="1800" dirty="0"/>
              <a:t>rapport à ceux de l’apprentissage</a:t>
            </a:r>
          </a:p>
          <a:p>
            <a:endParaRPr lang="fr-FR" sz="1800" dirty="0" smtClean="0"/>
          </a:p>
        </p:txBody>
      </p:sp>
      <p:cxnSp>
        <p:nvCxnSpPr>
          <p:cNvPr id="11" name="Connecteur droit avec flèche 10"/>
          <p:cNvCxnSpPr/>
          <p:nvPr/>
        </p:nvCxnSpPr>
        <p:spPr>
          <a:xfrm>
            <a:off x="4731912" y="6612367"/>
            <a:ext cx="3334015"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H="1" flipV="1">
            <a:off x="4731912" y="4003542"/>
            <a:ext cx="11763" cy="262097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 name="Ellipse 12"/>
          <p:cNvSpPr/>
          <p:nvPr/>
        </p:nvSpPr>
        <p:spPr>
          <a:xfrm>
            <a:off x="5625484" y="5968221"/>
            <a:ext cx="101031" cy="10435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14" name="Ellipse 13"/>
          <p:cNvSpPr/>
          <p:nvPr/>
        </p:nvSpPr>
        <p:spPr>
          <a:xfrm>
            <a:off x="5839309" y="6072576"/>
            <a:ext cx="101031" cy="10435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15" name="Ellipse 14"/>
          <p:cNvSpPr/>
          <p:nvPr/>
        </p:nvSpPr>
        <p:spPr>
          <a:xfrm>
            <a:off x="5928575" y="5863870"/>
            <a:ext cx="101031" cy="10435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16" name="Ellipse 15"/>
          <p:cNvSpPr/>
          <p:nvPr/>
        </p:nvSpPr>
        <p:spPr>
          <a:xfrm>
            <a:off x="5827544" y="5655164"/>
            <a:ext cx="101031" cy="10435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17" name="Ellipse 16"/>
          <p:cNvSpPr/>
          <p:nvPr/>
        </p:nvSpPr>
        <p:spPr>
          <a:xfrm>
            <a:off x="5928575" y="5342105"/>
            <a:ext cx="101031" cy="10435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18" name="Ellipse 17"/>
          <p:cNvSpPr/>
          <p:nvPr/>
        </p:nvSpPr>
        <p:spPr>
          <a:xfrm>
            <a:off x="6130637" y="5237752"/>
            <a:ext cx="101031" cy="10435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19" name="Ellipse 18"/>
          <p:cNvSpPr/>
          <p:nvPr/>
        </p:nvSpPr>
        <p:spPr>
          <a:xfrm>
            <a:off x="6332698" y="5342105"/>
            <a:ext cx="101031" cy="10435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20" name="Ellipse 19"/>
          <p:cNvSpPr/>
          <p:nvPr/>
        </p:nvSpPr>
        <p:spPr>
          <a:xfrm>
            <a:off x="6332698" y="5550811"/>
            <a:ext cx="101031" cy="10435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21" name="Ellipse 20"/>
          <p:cNvSpPr/>
          <p:nvPr/>
        </p:nvSpPr>
        <p:spPr>
          <a:xfrm>
            <a:off x="6130637" y="5550811"/>
            <a:ext cx="101031" cy="10435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22" name="Ellipse 21"/>
          <p:cNvSpPr/>
          <p:nvPr/>
        </p:nvSpPr>
        <p:spPr>
          <a:xfrm>
            <a:off x="6029606" y="5655164"/>
            <a:ext cx="101031" cy="10435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23" name="Ellipse 22"/>
          <p:cNvSpPr/>
          <p:nvPr/>
        </p:nvSpPr>
        <p:spPr>
          <a:xfrm>
            <a:off x="6332698" y="5029045"/>
            <a:ext cx="101031" cy="10435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24" name="Ellipse 23"/>
          <p:cNvSpPr/>
          <p:nvPr/>
        </p:nvSpPr>
        <p:spPr>
          <a:xfrm>
            <a:off x="6736821" y="4715986"/>
            <a:ext cx="101031" cy="10435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25" name="Ellipse 24"/>
          <p:cNvSpPr/>
          <p:nvPr/>
        </p:nvSpPr>
        <p:spPr>
          <a:xfrm>
            <a:off x="6736821" y="4924692"/>
            <a:ext cx="101031" cy="10435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26" name="Ellipse 25"/>
          <p:cNvSpPr/>
          <p:nvPr/>
        </p:nvSpPr>
        <p:spPr>
          <a:xfrm>
            <a:off x="6635790" y="5237752"/>
            <a:ext cx="101031" cy="10435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27" name="Ellipse 26"/>
          <p:cNvSpPr/>
          <p:nvPr/>
        </p:nvSpPr>
        <p:spPr>
          <a:xfrm>
            <a:off x="5524452" y="5759517"/>
            <a:ext cx="101031" cy="10435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28" name="Ellipse 27"/>
          <p:cNvSpPr/>
          <p:nvPr/>
        </p:nvSpPr>
        <p:spPr>
          <a:xfrm>
            <a:off x="5221360" y="6176929"/>
            <a:ext cx="101031" cy="10435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29" name="Ellipse 28"/>
          <p:cNvSpPr/>
          <p:nvPr/>
        </p:nvSpPr>
        <p:spPr>
          <a:xfrm>
            <a:off x="6939775" y="4112111"/>
            <a:ext cx="101031" cy="10435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30" name="Ellipse 29"/>
          <p:cNvSpPr/>
          <p:nvPr/>
        </p:nvSpPr>
        <p:spPr>
          <a:xfrm rot="19430408">
            <a:off x="4722409" y="5076976"/>
            <a:ext cx="2715423" cy="941988"/>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9" name="Bulle ronde 8"/>
          <p:cNvSpPr/>
          <p:nvPr/>
        </p:nvSpPr>
        <p:spPr>
          <a:xfrm>
            <a:off x="6675924" y="5296584"/>
            <a:ext cx="2136059" cy="1192729"/>
          </a:xfrm>
          <a:prstGeom prst="wedgeEllipseCallout">
            <a:avLst>
              <a:gd name="adj1" fmla="val -28690"/>
              <a:gd name="adj2" fmla="val -36041"/>
            </a:avLst>
          </a:prstGeom>
          <a:ln/>
        </p:spPr>
        <p:style>
          <a:lnRef idx="0">
            <a:schemeClr val="accent2"/>
          </a:lnRef>
          <a:fillRef idx="3">
            <a:schemeClr val="accent2"/>
          </a:fillRef>
          <a:effectRef idx="3">
            <a:schemeClr val="accent2"/>
          </a:effectRef>
          <a:fontRef idx="minor">
            <a:schemeClr val="lt1"/>
          </a:fontRef>
        </p:style>
        <p:txBody>
          <a:bodyPr lIns="36000" tIns="36000" rIns="36000" bIns="36000" rtlCol="0" anchor="ctr"/>
          <a:lstStyle/>
          <a:p>
            <a:pPr algn="ctr"/>
            <a:r>
              <a:rPr lang="fr-FR" sz="1600" smtClean="0"/>
              <a:t>Plages </a:t>
            </a:r>
            <a:r>
              <a:rPr lang="fr-FR" sz="1600" dirty="0" smtClean="0"/>
              <a:t>de normalité</a:t>
            </a:r>
            <a:r>
              <a:rPr lang="fr-FR" sz="1600" smtClean="0"/>
              <a:t>, construites </a:t>
            </a:r>
            <a:r>
              <a:rPr lang="fr-FR" sz="1600" dirty="0" smtClean="0"/>
              <a:t>par apprentissage</a:t>
            </a:r>
          </a:p>
        </p:txBody>
      </p:sp>
      <p:sp>
        <p:nvSpPr>
          <p:cNvPr id="10" name="Bulle ronde 9"/>
          <p:cNvSpPr/>
          <p:nvPr/>
        </p:nvSpPr>
        <p:spPr>
          <a:xfrm>
            <a:off x="4772126" y="3573016"/>
            <a:ext cx="1687979" cy="718323"/>
          </a:xfrm>
          <a:prstGeom prst="wedgeEllipseCallout">
            <a:avLst>
              <a:gd name="adj1" fmla="val 69972"/>
              <a:gd name="adj2" fmla="val 26626"/>
            </a:avLst>
          </a:prstGeom>
          <a:ln/>
        </p:spPr>
        <p:style>
          <a:lnRef idx="0">
            <a:schemeClr val="accent2"/>
          </a:lnRef>
          <a:fillRef idx="3">
            <a:schemeClr val="accent2"/>
          </a:fillRef>
          <a:effectRef idx="3">
            <a:schemeClr val="accent2"/>
          </a:effectRef>
          <a:fontRef idx="minor">
            <a:schemeClr val="lt1"/>
          </a:fontRef>
        </p:style>
        <p:txBody>
          <a:bodyPr lIns="36000" tIns="36000" rIns="36000" bIns="36000" rtlCol="0" anchor="ctr"/>
          <a:lstStyle/>
          <a:p>
            <a:pPr algn="ctr"/>
            <a:r>
              <a:rPr lang="fr-FR" sz="1600" dirty="0"/>
              <a:t>Evénement anormal</a:t>
            </a:r>
          </a:p>
        </p:txBody>
      </p:sp>
      <p:sp>
        <p:nvSpPr>
          <p:cNvPr id="33" name="Ellipse 32"/>
          <p:cNvSpPr/>
          <p:nvPr/>
        </p:nvSpPr>
        <p:spPr>
          <a:xfrm>
            <a:off x="8063979" y="4914588"/>
            <a:ext cx="101031" cy="10435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34" name="Ellipse 33"/>
          <p:cNvSpPr/>
          <p:nvPr/>
        </p:nvSpPr>
        <p:spPr>
          <a:xfrm>
            <a:off x="8277804" y="5018943"/>
            <a:ext cx="101031" cy="10435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35" name="Ellipse 34"/>
          <p:cNvSpPr/>
          <p:nvPr/>
        </p:nvSpPr>
        <p:spPr>
          <a:xfrm>
            <a:off x="8367070" y="4810237"/>
            <a:ext cx="101031" cy="10435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36" name="Ellipse 35"/>
          <p:cNvSpPr/>
          <p:nvPr/>
        </p:nvSpPr>
        <p:spPr>
          <a:xfrm>
            <a:off x="8266039" y="4601531"/>
            <a:ext cx="101031" cy="10435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37" name="Ellipse 36"/>
          <p:cNvSpPr/>
          <p:nvPr/>
        </p:nvSpPr>
        <p:spPr>
          <a:xfrm>
            <a:off x="8367070" y="4288472"/>
            <a:ext cx="101031" cy="10435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42" name="Ellipse 41"/>
          <p:cNvSpPr/>
          <p:nvPr/>
        </p:nvSpPr>
        <p:spPr>
          <a:xfrm>
            <a:off x="8468101" y="4601531"/>
            <a:ext cx="101031" cy="10435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47" name="Ellipse 46"/>
          <p:cNvSpPr/>
          <p:nvPr/>
        </p:nvSpPr>
        <p:spPr>
          <a:xfrm>
            <a:off x="7962947" y="4705884"/>
            <a:ext cx="101031" cy="104353"/>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49" name="Ellipse 48"/>
          <p:cNvSpPr/>
          <p:nvPr/>
        </p:nvSpPr>
        <p:spPr>
          <a:xfrm rot="19430408">
            <a:off x="7670501" y="4210848"/>
            <a:ext cx="1274270" cy="970988"/>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Tree>
    <p:extLst>
      <p:ext uri="{BB962C8B-B14F-4D97-AF65-F5344CB8AC3E}">
        <p14:creationId xmlns:p14="http://schemas.microsoft.com/office/powerpoint/2010/main" val="7224773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6421" y="2636912"/>
            <a:ext cx="3907579" cy="338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a:xfrm>
            <a:off x="395287" y="274638"/>
            <a:ext cx="8497193" cy="850106"/>
          </a:xfrm>
        </p:spPr>
        <p:txBody>
          <a:bodyPr/>
          <a:lstStyle/>
          <a:p>
            <a:r>
              <a:rPr lang="fr-FR" dirty="0" smtClean="0"/>
              <a:t>La détection précoce d’anomalies</a:t>
            </a:r>
            <a:br>
              <a:rPr lang="fr-FR" dirty="0" smtClean="0"/>
            </a:br>
            <a:r>
              <a:rPr lang="fr-FR" sz="2000" dirty="0" smtClean="0"/>
              <a:t>les réseaux de neurones</a:t>
            </a:r>
            <a:endParaRPr lang="fr-FR" sz="2000" dirty="0"/>
          </a:p>
        </p:txBody>
      </p:sp>
      <p:sp>
        <p:nvSpPr>
          <p:cNvPr id="7" name="Espace réservé du contenu 2"/>
          <p:cNvSpPr>
            <a:spLocks noGrp="1"/>
          </p:cNvSpPr>
          <p:nvPr>
            <p:ph idx="1"/>
          </p:nvPr>
        </p:nvSpPr>
        <p:spPr>
          <a:xfrm>
            <a:off x="395287" y="1556792"/>
            <a:ext cx="8353425" cy="4176464"/>
          </a:xfrm>
        </p:spPr>
        <p:txBody>
          <a:bodyPr/>
          <a:lstStyle/>
          <a:p>
            <a:endParaRPr lang="fr-FR" sz="1800" dirty="0"/>
          </a:p>
          <a:p>
            <a:endParaRPr lang="fr-FR" sz="1800" dirty="0" smtClean="0"/>
          </a:p>
        </p:txBody>
      </p:sp>
      <p:sp>
        <p:nvSpPr>
          <p:cNvPr id="4" name="Espace réservé du contenu 2"/>
          <p:cNvSpPr txBox="1">
            <a:spLocks/>
          </p:cNvSpPr>
          <p:nvPr/>
        </p:nvSpPr>
        <p:spPr>
          <a:xfrm>
            <a:off x="395287" y="1268760"/>
            <a:ext cx="4968801" cy="4088249"/>
          </a:xfrm>
          <a:prstGeom prst="rect">
            <a:avLst/>
          </a:prstGeom>
        </p:spPr>
        <p:txBody>
          <a:bodyPr vert="horz" lIns="36000" tIns="0" rIns="36000" bIns="0" rtlCol="0">
            <a:noAutofit/>
          </a:bodyPr>
          <a:lstStyle>
            <a:lvl1pPr marL="179388" indent="-179388" algn="l" defTabSz="914400" rtl="0" eaLnBrk="1" latinLnBrk="0" hangingPunct="1">
              <a:spcBef>
                <a:spcPts val="1800"/>
              </a:spcBef>
              <a:buClr>
                <a:schemeClr val="accent1"/>
              </a:buClr>
              <a:buFont typeface="Wingdings" pitchFamily="2" charset="2"/>
              <a:buChar char=""/>
              <a:defRPr sz="1600" b="1" kern="1200">
                <a:solidFill>
                  <a:schemeClr val="tx1"/>
                </a:solidFill>
                <a:latin typeface="+mn-lt"/>
                <a:ea typeface="+mn-ea"/>
                <a:cs typeface="+mn-cs"/>
              </a:defRPr>
            </a:lvl1pPr>
            <a:lvl2pPr marL="360000" indent="-180000" algn="l" defTabSz="914400" rtl="0" eaLnBrk="1" latinLnBrk="0" hangingPunct="1">
              <a:spcBef>
                <a:spcPts val="600"/>
              </a:spcBef>
              <a:buClr>
                <a:schemeClr val="accent1"/>
              </a:buClr>
              <a:buSzPct val="50000"/>
              <a:buFont typeface="Wingdings" pitchFamily="2" charset="2"/>
              <a:buChar char=""/>
              <a:defRPr sz="1600" kern="1200">
                <a:solidFill>
                  <a:schemeClr val="tx1"/>
                </a:solidFill>
                <a:latin typeface="+mn-lt"/>
                <a:ea typeface="+mn-ea"/>
                <a:cs typeface="+mn-cs"/>
              </a:defRPr>
            </a:lvl2pPr>
            <a:lvl3pPr marL="540000" indent="-180000" algn="l" defTabSz="914400" rtl="0" eaLnBrk="1" latinLnBrk="0" hangingPunct="1">
              <a:spcBef>
                <a:spcPts val="300"/>
              </a:spcBef>
              <a:buClr>
                <a:schemeClr val="accent1"/>
              </a:buClr>
              <a:buFont typeface="Arial" pitchFamily="34" charset="0"/>
              <a:buChar char="•"/>
              <a:defRPr sz="1400" kern="1200">
                <a:solidFill>
                  <a:schemeClr val="tx1"/>
                </a:solidFill>
                <a:latin typeface="+mn-lt"/>
                <a:ea typeface="+mn-ea"/>
                <a:cs typeface="+mn-cs"/>
              </a:defRPr>
            </a:lvl3pPr>
            <a:lvl4pPr marL="720000" indent="-144000" algn="l" defTabSz="914400" rtl="0" eaLnBrk="1" latinLnBrk="0" hangingPunct="1">
              <a:spcBef>
                <a:spcPts val="0"/>
              </a:spcBef>
              <a:buFont typeface="Arial" pitchFamily="34" charset="0"/>
              <a:buChar char="–"/>
              <a:defRPr sz="1200" kern="1200">
                <a:solidFill>
                  <a:schemeClr val="tx1"/>
                </a:solidFill>
                <a:latin typeface="+mn-lt"/>
                <a:ea typeface="+mn-ea"/>
                <a:cs typeface="+mn-cs"/>
              </a:defRPr>
            </a:lvl4pPr>
            <a:lvl5pPr marL="864000" indent="-108000" algn="l" defTabSz="914400" rtl="0" eaLnBrk="1" latinLnBrk="0" hangingPunct="1">
              <a:spcBef>
                <a:spcPts val="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800" dirty="0" smtClean="0"/>
              <a:t>Une modélisation statistique alternative, les réseaux de neurones :</a:t>
            </a:r>
          </a:p>
          <a:p>
            <a:pPr lvl="1" algn="just">
              <a:buFont typeface="Wingdings" charset="2"/>
              <a:buChar char="q"/>
              <a:defRPr/>
            </a:pPr>
            <a:r>
              <a:rPr lang="fr-FR" dirty="0"/>
              <a:t>Architecture neuronale modélisant une variable de sortie en fonction de plusieurs variables d’entrée. </a:t>
            </a:r>
          </a:p>
          <a:p>
            <a:pPr lvl="1" algn="just">
              <a:buFont typeface="Wingdings" charset="2"/>
              <a:buChar char="q"/>
              <a:defRPr/>
            </a:pPr>
            <a:r>
              <a:rPr lang="fr-FR" dirty="0"/>
              <a:t>Chaque neurone s’active (valeur = entre 0 et 1) en fonction de la valeur des variables d’entrée pondérées.</a:t>
            </a:r>
          </a:p>
          <a:p>
            <a:pPr lvl="1" algn="just">
              <a:buFont typeface="Wingdings" charset="2"/>
              <a:buChar char="q"/>
              <a:defRPr/>
            </a:pPr>
            <a:r>
              <a:rPr lang="fr-FR" dirty="0"/>
              <a:t>La pondération des variables d’entrée est réalisée par auto apprentissage d’un comportement connu et choisi par l’utilisateur.  </a:t>
            </a:r>
            <a:endParaRPr lang="fr-FR" dirty="0" smtClean="0"/>
          </a:p>
          <a:p>
            <a:pPr algn="just">
              <a:buFont typeface="Wingdings" charset="2"/>
              <a:buChar char="§"/>
              <a:defRPr/>
            </a:pPr>
            <a:r>
              <a:rPr lang="fr-FR" altLang="fr-FR" dirty="0"/>
              <a:t>D’une manière générale, les réseaux de neurones ont une capacité de détection des défauts lents plus précoce que les </a:t>
            </a:r>
            <a:r>
              <a:rPr lang="fr-FR" altLang="fr-FR" dirty="0" smtClean="0"/>
              <a:t>modèles à base de </a:t>
            </a:r>
            <a:r>
              <a:rPr lang="fr-FR" altLang="fr-FR" dirty="0" err="1" smtClean="0"/>
              <a:t>clustering</a:t>
            </a:r>
            <a:endParaRPr lang="fr-FR" dirty="0"/>
          </a:p>
          <a:p>
            <a:endParaRPr lang="fr-FR" sz="1800" dirty="0" smtClean="0"/>
          </a:p>
        </p:txBody>
      </p:sp>
    </p:spTree>
    <p:extLst>
      <p:ext uri="{BB962C8B-B14F-4D97-AF65-F5344CB8AC3E}">
        <p14:creationId xmlns:p14="http://schemas.microsoft.com/office/powerpoint/2010/main" val="797198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287" y="274638"/>
            <a:ext cx="8497193" cy="850106"/>
          </a:xfrm>
        </p:spPr>
        <p:txBody>
          <a:bodyPr/>
          <a:lstStyle/>
          <a:p>
            <a:r>
              <a:rPr lang="fr-FR" dirty="0" smtClean="0"/>
              <a:t>La détection précoce d’anomalies</a:t>
            </a:r>
            <a:br>
              <a:rPr lang="fr-FR" dirty="0" smtClean="0"/>
            </a:br>
            <a:r>
              <a:rPr lang="fr-FR" sz="2000" dirty="0" smtClean="0"/>
              <a:t>Illustration</a:t>
            </a:r>
            <a:endParaRPr lang="fr-FR" sz="2000" dirty="0"/>
          </a:p>
        </p:txBody>
      </p:sp>
      <p:sp>
        <p:nvSpPr>
          <p:cNvPr id="7" name="Espace réservé du contenu 2"/>
          <p:cNvSpPr>
            <a:spLocks noGrp="1"/>
          </p:cNvSpPr>
          <p:nvPr>
            <p:ph idx="1"/>
          </p:nvPr>
        </p:nvSpPr>
        <p:spPr>
          <a:xfrm>
            <a:off x="395287" y="1556792"/>
            <a:ext cx="8353425" cy="4176464"/>
          </a:xfrm>
        </p:spPr>
        <p:txBody>
          <a:bodyPr/>
          <a:lstStyle/>
          <a:p>
            <a:endParaRPr lang="fr-FR" sz="1800" dirty="0"/>
          </a:p>
          <a:p>
            <a:endParaRPr lang="fr-FR" sz="1800" dirty="0" smtClean="0"/>
          </a:p>
        </p:txBody>
      </p:sp>
      <p:pic>
        <p:nvPicPr>
          <p:cNvPr id="6" name="Imag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628775"/>
            <a:ext cx="824388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3789363"/>
            <a:ext cx="8353425"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ZoneTexte 8"/>
          <p:cNvSpPr txBox="1"/>
          <p:nvPr/>
        </p:nvSpPr>
        <p:spPr>
          <a:xfrm>
            <a:off x="1187450" y="4149725"/>
            <a:ext cx="1368425" cy="184150"/>
          </a:xfrm>
          <a:prstGeom prst="rect">
            <a:avLst/>
          </a:prstGeom>
          <a:solidFill>
            <a:schemeClr val="bg1">
              <a:lumMod val="85000"/>
            </a:schemeClr>
          </a:solidFill>
        </p:spPr>
        <p:txBody>
          <a:bodyPr lIns="36000" tIns="0" rIns="36000" bIns="0">
            <a:spAutoFit/>
          </a:bodyPr>
          <a:lstStyle/>
          <a:p>
            <a:pPr algn="ctr">
              <a:defRPr/>
            </a:pPr>
            <a:r>
              <a:rPr lang="fr-FR" sz="1200" dirty="0" smtClean="0">
                <a:solidFill>
                  <a:srgbClr val="FF0000"/>
                </a:solidFill>
                <a:ea typeface="+mn-ea"/>
              </a:rPr>
              <a:t>Modèle </a:t>
            </a:r>
            <a:r>
              <a:rPr lang="fr-FR" sz="1200" dirty="0" err="1" smtClean="0">
                <a:solidFill>
                  <a:srgbClr val="FF0000"/>
                </a:solidFill>
                <a:ea typeface="+mn-ea"/>
              </a:rPr>
              <a:t>Clustering</a:t>
            </a:r>
            <a:endParaRPr lang="fr-FR" sz="1200" dirty="0">
              <a:solidFill>
                <a:srgbClr val="FF0000"/>
              </a:solidFill>
              <a:ea typeface="+mn-ea"/>
            </a:endParaRPr>
          </a:p>
        </p:txBody>
      </p:sp>
      <p:sp>
        <p:nvSpPr>
          <p:cNvPr id="10" name="ZoneTexte 9"/>
          <p:cNvSpPr txBox="1"/>
          <p:nvPr/>
        </p:nvSpPr>
        <p:spPr>
          <a:xfrm>
            <a:off x="971550" y="1989138"/>
            <a:ext cx="1800225" cy="368300"/>
          </a:xfrm>
          <a:prstGeom prst="rect">
            <a:avLst/>
          </a:prstGeom>
          <a:solidFill>
            <a:schemeClr val="bg1">
              <a:lumMod val="85000"/>
            </a:schemeClr>
          </a:solidFill>
        </p:spPr>
        <p:txBody>
          <a:bodyPr lIns="36000" tIns="0" rIns="36000" bIns="0">
            <a:spAutoFit/>
          </a:bodyPr>
          <a:lstStyle/>
          <a:p>
            <a:pPr algn="ctr">
              <a:defRPr/>
            </a:pPr>
            <a:r>
              <a:rPr lang="fr-FR" sz="1200" dirty="0">
                <a:solidFill>
                  <a:srgbClr val="FF0000"/>
                </a:solidFill>
                <a:ea typeface="+mn-ea"/>
              </a:rPr>
              <a:t>Modèle Réseaux de Neurones</a:t>
            </a:r>
          </a:p>
        </p:txBody>
      </p:sp>
    </p:spTree>
    <p:extLst>
      <p:ext uri="{BB962C8B-B14F-4D97-AF65-F5344CB8AC3E}">
        <p14:creationId xmlns:p14="http://schemas.microsoft.com/office/powerpoint/2010/main" val="2665162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287" y="274638"/>
            <a:ext cx="8497193" cy="850106"/>
          </a:xfrm>
        </p:spPr>
        <p:txBody>
          <a:bodyPr/>
          <a:lstStyle/>
          <a:p>
            <a:r>
              <a:rPr lang="fr-FR" dirty="0" smtClean="0"/>
              <a:t>La détection précoce d’anomalies</a:t>
            </a:r>
            <a:r>
              <a:rPr lang="fr-FR" dirty="0"/>
              <a:t/>
            </a:r>
            <a:br>
              <a:rPr lang="fr-FR" dirty="0"/>
            </a:br>
            <a:r>
              <a:rPr lang="fr-FR" dirty="0"/>
              <a:t> </a:t>
            </a:r>
            <a:r>
              <a:rPr lang="fr-FR" sz="2000" dirty="0"/>
              <a:t>Des gains certains</a:t>
            </a:r>
            <a:r>
              <a:rPr lang="is-IS" sz="2000" dirty="0"/>
              <a:t>… mais difficiles à estimer </a:t>
            </a:r>
            <a:endParaRPr lang="fr-FR" dirty="0"/>
          </a:p>
        </p:txBody>
      </p:sp>
      <p:sp>
        <p:nvSpPr>
          <p:cNvPr id="4" name="Espace réservé du contenu 2"/>
          <p:cNvSpPr txBox="1">
            <a:spLocks/>
          </p:cNvSpPr>
          <p:nvPr/>
        </p:nvSpPr>
        <p:spPr>
          <a:xfrm>
            <a:off x="395287" y="1268760"/>
            <a:ext cx="8353425" cy="4608512"/>
          </a:xfrm>
          <a:prstGeom prst="rect">
            <a:avLst/>
          </a:prstGeom>
        </p:spPr>
        <p:txBody>
          <a:bodyPr vert="horz" lIns="36000" tIns="0" rIns="36000" bIns="0" rtlCol="0">
            <a:noAutofit/>
          </a:bodyPr>
          <a:lstStyle>
            <a:lvl1pPr marL="179388" indent="-179388" algn="l" defTabSz="914400" rtl="0" eaLnBrk="1" latinLnBrk="0" hangingPunct="1">
              <a:spcBef>
                <a:spcPts val="1800"/>
              </a:spcBef>
              <a:buClr>
                <a:schemeClr val="accent1"/>
              </a:buClr>
              <a:buFont typeface="Wingdings" pitchFamily="2" charset="2"/>
              <a:buChar char=""/>
              <a:defRPr sz="1600" b="1" kern="1200">
                <a:solidFill>
                  <a:schemeClr val="tx1"/>
                </a:solidFill>
                <a:latin typeface="+mn-lt"/>
                <a:ea typeface="+mn-ea"/>
                <a:cs typeface="+mn-cs"/>
              </a:defRPr>
            </a:lvl1pPr>
            <a:lvl2pPr marL="360000" indent="-180000" algn="l" defTabSz="914400" rtl="0" eaLnBrk="1" latinLnBrk="0" hangingPunct="1">
              <a:spcBef>
                <a:spcPts val="600"/>
              </a:spcBef>
              <a:buClr>
                <a:schemeClr val="accent1"/>
              </a:buClr>
              <a:buSzPct val="50000"/>
              <a:buFont typeface="Wingdings" pitchFamily="2" charset="2"/>
              <a:buChar char=""/>
              <a:defRPr sz="1600" kern="1200">
                <a:solidFill>
                  <a:schemeClr val="tx1"/>
                </a:solidFill>
                <a:latin typeface="+mn-lt"/>
                <a:ea typeface="+mn-ea"/>
                <a:cs typeface="+mn-cs"/>
              </a:defRPr>
            </a:lvl2pPr>
            <a:lvl3pPr marL="540000" indent="-180000" algn="l" defTabSz="914400" rtl="0" eaLnBrk="1" latinLnBrk="0" hangingPunct="1">
              <a:spcBef>
                <a:spcPts val="300"/>
              </a:spcBef>
              <a:buClr>
                <a:schemeClr val="accent1"/>
              </a:buClr>
              <a:buFont typeface="Arial" pitchFamily="34" charset="0"/>
              <a:buChar char="•"/>
              <a:defRPr sz="1400" kern="1200">
                <a:solidFill>
                  <a:schemeClr val="tx1"/>
                </a:solidFill>
                <a:latin typeface="+mn-lt"/>
                <a:ea typeface="+mn-ea"/>
                <a:cs typeface="+mn-cs"/>
              </a:defRPr>
            </a:lvl3pPr>
            <a:lvl4pPr marL="720000" indent="-144000" algn="l" defTabSz="914400" rtl="0" eaLnBrk="1" latinLnBrk="0" hangingPunct="1">
              <a:spcBef>
                <a:spcPts val="0"/>
              </a:spcBef>
              <a:buFont typeface="Arial" pitchFamily="34" charset="0"/>
              <a:buChar char="–"/>
              <a:defRPr sz="1200" kern="1200">
                <a:solidFill>
                  <a:schemeClr val="tx1"/>
                </a:solidFill>
                <a:latin typeface="+mn-lt"/>
                <a:ea typeface="+mn-ea"/>
                <a:cs typeface="+mn-cs"/>
              </a:defRPr>
            </a:lvl4pPr>
            <a:lvl5pPr marL="864000" indent="-108000" algn="l" defTabSz="914400" rtl="0" eaLnBrk="1" latinLnBrk="0" hangingPunct="1">
              <a:spcBef>
                <a:spcPts val="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fr-FR" sz="1800" dirty="0" smtClean="0"/>
          </a:p>
          <a:p>
            <a:pPr>
              <a:defRPr/>
            </a:pPr>
            <a:r>
              <a:rPr lang="fr-FR" sz="1800" dirty="0"/>
              <a:t>Le sujet de la valorisation est majeur ;</a:t>
            </a:r>
          </a:p>
          <a:p>
            <a:pPr>
              <a:defRPr/>
            </a:pPr>
            <a:r>
              <a:rPr lang="fr-FR" sz="1800" dirty="0"/>
              <a:t>Mais il faut chiffrer ce </a:t>
            </a:r>
            <a:r>
              <a:rPr lang="fr-FR" sz="1800" dirty="0" smtClean="0"/>
              <a:t>qui </a:t>
            </a:r>
            <a:r>
              <a:rPr lang="fr-FR" sz="1800" dirty="0"/>
              <a:t>se serait passé si</a:t>
            </a:r>
            <a:r>
              <a:rPr lang="is-IS" sz="1800" dirty="0"/>
              <a:t>…</a:t>
            </a:r>
          </a:p>
          <a:p>
            <a:pPr>
              <a:defRPr/>
            </a:pPr>
            <a:r>
              <a:rPr lang="fr-FR" sz="1800" dirty="0"/>
              <a:t>Exemple de </a:t>
            </a:r>
            <a:r>
              <a:rPr lang="fr-FR" sz="1800" dirty="0" smtClean="0"/>
              <a:t>bilan sur </a:t>
            </a:r>
            <a:r>
              <a:rPr lang="fr-FR" sz="1800" dirty="0"/>
              <a:t>les alertes et les gains – premier semestre 2016 :</a:t>
            </a:r>
          </a:p>
          <a:p>
            <a:pPr lvl="1">
              <a:defRPr/>
            </a:pPr>
            <a:r>
              <a:rPr lang="fr-FR" sz="1800" dirty="0"/>
              <a:t>347 alertes T4 </a:t>
            </a:r>
            <a:r>
              <a:rPr lang="fr-FR" sz="1800" dirty="0" smtClean="0"/>
              <a:t>et </a:t>
            </a:r>
            <a:r>
              <a:rPr lang="fr-FR" sz="1800" dirty="0"/>
              <a:t>101 alertes T5 ont permis d’éviter :</a:t>
            </a:r>
          </a:p>
          <a:p>
            <a:pPr lvl="2">
              <a:defRPr/>
            </a:pPr>
            <a:r>
              <a:rPr lang="fr-FR" dirty="0"/>
              <a:t>85 avaries (34 au S2 2015),</a:t>
            </a:r>
          </a:p>
          <a:p>
            <a:pPr lvl="2">
              <a:defRPr/>
            </a:pPr>
            <a:r>
              <a:rPr lang="fr-FR" dirty="0"/>
              <a:t>125 IF (86 au S2 2015),</a:t>
            </a:r>
          </a:p>
          <a:p>
            <a:pPr lvl="2">
              <a:defRPr/>
            </a:pPr>
            <a:r>
              <a:rPr lang="fr-FR" dirty="0"/>
              <a:t>15 situations à risques du point de vue </a:t>
            </a:r>
            <a:r>
              <a:rPr lang="fr-FR" dirty="0" smtClean="0"/>
              <a:t>de</a:t>
            </a:r>
          </a:p>
          <a:p>
            <a:pPr marL="360000" lvl="2" indent="0">
              <a:buNone/>
              <a:defRPr/>
            </a:pPr>
            <a:r>
              <a:rPr lang="fr-FR" dirty="0"/>
              <a:t> </a:t>
            </a:r>
            <a:r>
              <a:rPr lang="fr-FR" dirty="0" smtClean="0"/>
              <a:t>   </a:t>
            </a:r>
            <a:r>
              <a:rPr lang="fr-FR" dirty="0"/>
              <a:t>la SST, 52 du point de vue de la sûreté </a:t>
            </a:r>
            <a:r>
              <a:rPr lang="fr-FR" dirty="0" smtClean="0"/>
              <a:t>et</a:t>
            </a:r>
          </a:p>
          <a:p>
            <a:pPr marL="360000" lvl="2" indent="0">
              <a:buNone/>
              <a:defRPr/>
            </a:pPr>
            <a:r>
              <a:rPr lang="fr-FR" dirty="0"/>
              <a:t> </a:t>
            </a:r>
            <a:r>
              <a:rPr lang="fr-FR" dirty="0" smtClean="0"/>
              <a:t>   </a:t>
            </a:r>
            <a:r>
              <a:rPr lang="fr-FR" dirty="0"/>
              <a:t>19 du point de vue de l’environnement.</a:t>
            </a:r>
          </a:p>
          <a:p>
            <a:pPr>
              <a:defRPr/>
            </a:pPr>
            <a:endParaRPr lang="fr-FR" sz="1800" dirty="0"/>
          </a:p>
          <a:p>
            <a:pPr>
              <a:defRPr/>
            </a:pPr>
            <a:endParaRPr lang="fr-FR" sz="1800" dirty="0"/>
          </a:p>
        </p:txBody>
      </p:sp>
      <p:pic>
        <p:nvPicPr>
          <p:cNvPr id="5" name="Picture 2"/>
          <p:cNvPicPr>
            <a:picLocks noChangeAspect="1" noChangeArrowheads="1"/>
          </p:cNvPicPr>
          <p:nvPr/>
        </p:nvPicPr>
        <p:blipFill>
          <a:blip r:embed="rId3" cstate="print"/>
          <a:srcRect/>
          <a:stretch>
            <a:fillRect/>
          </a:stretch>
        </p:blipFill>
        <p:spPr bwMode="auto">
          <a:xfrm>
            <a:off x="4283968" y="3645024"/>
            <a:ext cx="4754220" cy="3151413"/>
          </a:xfrm>
          <a:prstGeom prst="rect">
            <a:avLst/>
          </a:prstGeom>
          <a:noFill/>
          <a:ln w="9525">
            <a:noFill/>
            <a:miter lim="800000"/>
            <a:headEnd/>
            <a:tailEnd/>
          </a:ln>
        </p:spPr>
      </p:pic>
      <p:sp>
        <p:nvSpPr>
          <p:cNvPr id="6" name="Rectangle à coins arrondis 5"/>
          <p:cNvSpPr/>
          <p:nvPr/>
        </p:nvSpPr>
        <p:spPr>
          <a:xfrm>
            <a:off x="1187624" y="5877272"/>
            <a:ext cx="3000333" cy="744823"/>
          </a:xfrm>
          <a:prstGeom prst="roundRect">
            <a:avLst/>
          </a:prstGeom>
          <a:ln/>
        </p:spPr>
        <p:style>
          <a:lnRef idx="0">
            <a:schemeClr val="accent2"/>
          </a:lnRef>
          <a:fillRef idx="3">
            <a:schemeClr val="accent2"/>
          </a:fillRef>
          <a:effectRef idx="3">
            <a:schemeClr val="accent2"/>
          </a:effectRef>
          <a:fontRef idx="minor">
            <a:schemeClr val="lt1"/>
          </a:fontRef>
        </p:style>
        <p:txBody>
          <a:bodyPr lIns="36000" tIns="36000" rIns="36000" bIns="36000" rtlCol="0" anchor="ctr"/>
          <a:lstStyle/>
          <a:p>
            <a:pPr algn="ctr"/>
            <a:r>
              <a:rPr lang="fr-FR" sz="1400" dirty="0" smtClean="0"/>
              <a:t>T4 : dépassement de seuils</a:t>
            </a:r>
          </a:p>
          <a:p>
            <a:pPr algn="ctr"/>
            <a:r>
              <a:rPr lang="fr-FR" sz="1400" dirty="0" smtClean="0"/>
              <a:t>T5 : détection précoce d’anomalies</a:t>
            </a:r>
            <a:endParaRPr lang="fr-FR" sz="1400" dirty="0"/>
          </a:p>
        </p:txBody>
      </p:sp>
    </p:spTree>
    <p:extLst>
      <p:ext uri="{BB962C8B-B14F-4D97-AF65-F5344CB8AC3E}">
        <p14:creationId xmlns:p14="http://schemas.microsoft.com/office/powerpoint/2010/main" val="11722668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287" y="274638"/>
            <a:ext cx="8748713" cy="850106"/>
          </a:xfrm>
        </p:spPr>
        <p:txBody>
          <a:bodyPr/>
          <a:lstStyle/>
          <a:p>
            <a:r>
              <a:rPr lang="fr-FR" dirty="0" smtClean="0"/>
              <a:t>La détection précoce d’anomalies</a:t>
            </a:r>
            <a:br>
              <a:rPr lang="fr-FR" dirty="0" smtClean="0"/>
            </a:br>
            <a:r>
              <a:rPr lang="fr-FR" sz="2000" dirty="0" smtClean="0"/>
              <a:t>des limites diverses</a:t>
            </a:r>
            <a:endParaRPr lang="fr-FR" dirty="0"/>
          </a:p>
        </p:txBody>
      </p:sp>
      <p:sp>
        <p:nvSpPr>
          <p:cNvPr id="7" name="Espace réservé du contenu 2"/>
          <p:cNvSpPr>
            <a:spLocks noGrp="1"/>
          </p:cNvSpPr>
          <p:nvPr>
            <p:ph idx="1"/>
          </p:nvPr>
        </p:nvSpPr>
        <p:spPr>
          <a:xfrm>
            <a:off x="395287" y="1556792"/>
            <a:ext cx="8353425" cy="4824536"/>
          </a:xfrm>
        </p:spPr>
        <p:txBody>
          <a:bodyPr/>
          <a:lstStyle/>
          <a:p>
            <a:r>
              <a:rPr lang="fr-FR" sz="1800" dirty="0" smtClean="0"/>
              <a:t>Peu d’effet d’échelle :</a:t>
            </a:r>
          </a:p>
          <a:p>
            <a:pPr lvl="1"/>
            <a:r>
              <a:rPr lang="fr-FR" sz="1800" dirty="0" smtClean="0"/>
              <a:t>Un parc de 58 tranches sur 3 paliers différents (900, 1300 et 1450 MW) ;</a:t>
            </a:r>
          </a:p>
          <a:p>
            <a:pPr lvl="1"/>
            <a:r>
              <a:rPr lang="fr-FR" sz="1800" dirty="0" smtClean="0"/>
              <a:t>Un outil de production globalement basé sur la stabilité </a:t>
            </a:r>
            <a:r>
              <a:rPr lang="fr-FR" dirty="0" smtClean="0"/>
              <a:t>(1 démarrage par an en moyenne) ;</a:t>
            </a:r>
            <a:endParaRPr lang="fr-FR" sz="1800" dirty="0" smtClean="0"/>
          </a:p>
          <a:p>
            <a:r>
              <a:rPr lang="fr-FR" sz="1800" dirty="0" smtClean="0"/>
              <a:t>Un nombre de capteurs insuffisant :</a:t>
            </a:r>
          </a:p>
          <a:p>
            <a:pPr lvl="1"/>
            <a:r>
              <a:rPr lang="fr-FR" sz="1800" dirty="0" smtClean="0"/>
              <a:t>De l’ordre de 10000 capteurs et 50000 équipements mesurables par tranche ;</a:t>
            </a:r>
            <a:endParaRPr lang="fr-FR" sz="1800" dirty="0"/>
          </a:p>
          <a:p>
            <a:r>
              <a:rPr lang="fr-FR" sz="1800" dirty="0"/>
              <a:t>La pertinence de certaines méthodes d’apprentissage dépendant de la quantité d’informations en entrée du modèle, on pourra se trouver limiter dans les outils </a:t>
            </a:r>
            <a:r>
              <a:rPr lang="fr-FR" sz="1800" dirty="0" smtClean="0"/>
              <a:t>statistiques à </a:t>
            </a:r>
            <a:r>
              <a:rPr lang="fr-FR" sz="1800" dirty="0"/>
              <a:t>notre </a:t>
            </a:r>
            <a:r>
              <a:rPr lang="fr-FR" sz="1800" dirty="0" smtClean="0"/>
              <a:t>disposition.</a:t>
            </a:r>
            <a:endParaRPr lang="fr-FR" sz="1800" dirty="0"/>
          </a:p>
          <a:p>
            <a:pPr lvl="1"/>
            <a:endParaRPr lang="fr-FR" sz="1800" dirty="0" smtClean="0"/>
          </a:p>
        </p:txBody>
      </p:sp>
    </p:spTree>
    <p:extLst>
      <p:ext uri="{BB962C8B-B14F-4D97-AF65-F5344CB8AC3E}">
        <p14:creationId xmlns:p14="http://schemas.microsoft.com/office/powerpoint/2010/main" val="9167070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287" y="274638"/>
            <a:ext cx="8748713" cy="850106"/>
          </a:xfrm>
        </p:spPr>
        <p:txBody>
          <a:bodyPr/>
          <a:lstStyle/>
          <a:p>
            <a:r>
              <a:rPr lang="fr-FR" dirty="0"/>
              <a:t>La détection précoce </a:t>
            </a:r>
            <a:r>
              <a:rPr lang="fr-FR" dirty="0" smtClean="0"/>
              <a:t>d’anomalies</a:t>
            </a:r>
            <a:br>
              <a:rPr lang="fr-FR" dirty="0" smtClean="0"/>
            </a:br>
            <a:r>
              <a:rPr lang="fr-FR" sz="2000" dirty="0" smtClean="0"/>
              <a:t>des limites diverses</a:t>
            </a:r>
            <a:endParaRPr lang="fr-FR" dirty="0"/>
          </a:p>
        </p:txBody>
      </p:sp>
      <p:sp>
        <p:nvSpPr>
          <p:cNvPr id="7" name="Espace réservé du contenu 2"/>
          <p:cNvSpPr>
            <a:spLocks noGrp="1"/>
          </p:cNvSpPr>
          <p:nvPr>
            <p:ph idx="1"/>
          </p:nvPr>
        </p:nvSpPr>
        <p:spPr>
          <a:xfrm>
            <a:off x="395287" y="1556792"/>
            <a:ext cx="8353425" cy="4824536"/>
          </a:xfrm>
        </p:spPr>
        <p:txBody>
          <a:bodyPr/>
          <a:lstStyle/>
          <a:p>
            <a:r>
              <a:rPr lang="fr-FR" sz="1800" dirty="0" smtClean="0"/>
              <a:t>Des données dispersées et sous utilisées :</a:t>
            </a:r>
          </a:p>
          <a:p>
            <a:pPr lvl="1"/>
            <a:r>
              <a:rPr lang="fr-FR" sz="1800" dirty="0" smtClean="0"/>
              <a:t>Données de vibration, de température, de chimie, relevés manuels, essais périodiques, météo</a:t>
            </a:r>
            <a:r>
              <a:rPr lang="is-IS" sz="1800" dirty="0" smtClean="0"/>
              <a:t>… Presque autant de bases de données ;</a:t>
            </a:r>
          </a:p>
          <a:p>
            <a:pPr lvl="1"/>
            <a:r>
              <a:rPr lang="fr-FR" sz="1800" dirty="0" smtClean="0"/>
              <a:t>P</a:t>
            </a:r>
            <a:r>
              <a:rPr lang="is-IS" sz="1800" dirty="0" smtClean="0"/>
              <a:t>as d’exploitation systématiques des retours d’expérience ;</a:t>
            </a:r>
          </a:p>
          <a:p>
            <a:r>
              <a:rPr lang="is-IS" sz="1800" dirty="0" smtClean="0"/>
              <a:t>Peu de possibilités de mener des études exhaustives ou transverses :</a:t>
            </a:r>
          </a:p>
          <a:p>
            <a:pPr lvl="1"/>
            <a:r>
              <a:rPr lang="fr-FR" sz="1800" dirty="0" smtClean="0"/>
              <a:t>L</a:t>
            </a:r>
            <a:r>
              <a:rPr lang="is-IS" sz="1800" dirty="0" smtClean="0"/>
              <a:t>es outils mis en place permettent de prédire la dérive par rapport à un comportement normal </a:t>
            </a:r>
            <a:r>
              <a:rPr lang="is-IS" sz="1800" b="1" dirty="0" smtClean="0"/>
              <a:t>d’un</a:t>
            </a:r>
            <a:r>
              <a:rPr lang="is-IS" sz="1800" dirty="0" smtClean="0"/>
              <a:t> équipement ;</a:t>
            </a:r>
          </a:p>
          <a:p>
            <a:pPr lvl="1"/>
            <a:r>
              <a:rPr lang="fr-FR" sz="1800" dirty="0" smtClean="0"/>
              <a:t>I</a:t>
            </a:r>
            <a:r>
              <a:rPr lang="is-IS" sz="1800" dirty="0" smtClean="0"/>
              <a:t>ls ne permettent pas de mener des études par exemple sur toute la durée de vie d’un générateur de vapeur ou sur tous les générateurs de vapeurs du parc.</a:t>
            </a:r>
          </a:p>
          <a:p>
            <a:r>
              <a:rPr lang="is-IS" sz="1800" dirty="0"/>
              <a:t>Choix des variables des modèles statistiques basé sur l’expérience humaine ;</a:t>
            </a:r>
          </a:p>
          <a:p>
            <a:r>
              <a:rPr lang="fr-FR" sz="1800" dirty="0" smtClean="0"/>
              <a:t>Pas de recherche des causes explicatives.</a:t>
            </a:r>
            <a:endParaRPr lang="is-IS" sz="1800" dirty="0" smtClean="0"/>
          </a:p>
        </p:txBody>
      </p:sp>
    </p:spTree>
    <p:extLst>
      <p:ext uri="{BB962C8B-B14F-4D97-AF65-F5344CB8AC3E}">
        <p14:creationId xmlns:p14="http://schemas.microsoft.com/office/powerpoint/2010/main" val="21117627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287" y="274638"/>
            <a:ext cx="8748713" cy="850106"/>
          </a:xfrm>
        </p:spPr>
        <p:txBody>
          <a:bodyPr/>
          <a:lstStyle/>
          <a:p>
            <a:r>
              <a:rPr lang="fr-FR" dirty="0" smtClean="0"/>
              <a:t>Pour aller plus loin</a:t>
            </a:r>
            <a:endParaRPr lang="fr-FR" dirty="0"/>
          </a:p>
        </p:txBody>
      </p:sp>
      <p:sp>
        <p:nvSpPr>
          <p:cNvPr id="7" name="Espace réservé du contenu 2"/>
          <p:cNvSpPr>
            <a:spLocks noGrp="1"/>
          </p:cNvSpPr>
          <p:nvPr>
            <p:ph idx="1"/>
          </p:nvPr>
        </p:nvSpPr>
        <p:spPr>
          <a:xfrm>
            <a:off x="395287" y="1556792"/>
            <a:ext cx="8353425" cy="4824536"/>
          </a:xfrm>
        </p:spPr>
        <p:txBody>
          <a:bodyPr/>
          <a:lstStyle/>
          <a:p>
            <a:r>
              <a:rPr lang="fr-FR" sz="1800" dirty="0" smtClean="0"/>
              <a:t>Il faut constituer un espace contenant toutes les données pertinentes ;</a:t>
            </a:r>
          </a:p>
          <a:p>
            <a:r>
              <a:rPr lang="fr-FR" sz="1800" dirty="0" smtClean="0"/>
              <a:t>Être capable d’exploiter de nouveaux types de données (données textuelles non structurées comme les retours d’expériences) ;</a:t>
            </a:r>
          </a:p>
          <a:p>
            <a:r>
              <a:rPr lang="fr-FR" sz="1800" dirty="0" smtClean="0"/>
              <a:t>Développer des méthodes d’analyses appropriées ;</a:t>
            </a:r>
          </a:p>
          <a:p>
            <a:r>
              <a:rPr lang="fr-FR" sz="1800" dirty="0" smtClean="0"/>
              <a:t>C’est le domaine du </a:t>
            </a:r>
            <a:r>
              <a:rPr lang="fr-FR" sz="1800" dirty="0" err="1" smtClean="0"/>
              <a:t>Big</a:t>
            </a:r>
            <a:r>
              <a:rPr lang="fr-FR" sz="1800" dirty="0" smtClean="0"/>
              <a:t> Data et des Data Sciences.</a:t>
            </a:r>
          </a:p>
          <a:p>
            <a:endParaRPr lang="fr-FR" sz="1800" dirty="0"/>
          </a:p>
        </p:txBody>
      </p:sp>
    </p:spTree>
    <p:extLst>
      <p:ext uri="{BB962C8B-B14F-4D97-AF65-F5344CB8AC3E}">
        <p14:creationId xmlns:p14="http://schemas.microsoft.com/office/powerpoint/2010/main" val="12918635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a:t>
            </a:r>
            <a:endParaRPr lang="fr-FR" dirty="0"/>
          </a:p>
        </p:txBody>
      </p:sp>
      <p:sp>
        <p:nvSpPr>
          <p:cNvPr id="7" name="Espace réservé du contenu 2"/>
          <p:cNvSpPr>
            <a:spLocks noGrp="1"/>
          </p:cNvSpPr>
          <p:nvPr>
            <p:ph idx="1"/>
          </p:nvPr>
        </p:nvSpPr>
        <p:spPr>
          <a:xfrm>
            <a:off x="395287" y="1556792"/>
            <a:ext cx="8353425" cy="4176464"/>
          </a:xfrm>
        </p:spPr>
        <p:txBody>
          <a:bodyPr/>
          <a:lstStyle/>
          <a:p>
            <a:r>
              <a:rPr lang="fr-FR" sz="1800" dirty="0"/>
              <a:t>Contexte et </a:t>
            </a:r>
            <a:r>
              <a:rPr lang="fr-FR" sz="1800" dirty="0" smtClean="0"/>
              <a:t>enjeux de la production nucléaire à EDF</a:t>
            </a:r>
            <a:endParaRPr lang="fr-FR" sz="1800" dirty="0"/>
          </a:p>
          <a:p>
            <a:r>
              <a:rPr lang="fr-FR" sz="1800" dirty="0"/>
              <a:t>La maintenance prédictive, on en fait déjà, mais avec des limites</a:t>
            </a:r>
          </a:p>
          <a:p>
            <a:r>
              <a:rPr lang="fr-FR" sz="1800" dirty="0">
                <a:solidFill>
                  <a:schemeClr val="accent2"/>
                </a:solidFill>
              </a:rPr>
              <a:t>L’apparition</a:t>
            </a:r>
            <a:r>
              <a:rPr lang="fr-FR" sz="1800" dirty="0" smtClean="0">
                <a:solidFill>
                  <a:schemeClr val="accent2"/>
                </a:solidFill>
              </a:rPr>
              <a:t> </a:t>
            </a:r>
            <a:r>
              <a:rPr lang="fr-FR" sz="1800" dirty="0">
                <a:solidFill>
                  <a:schemeClr val="accent2"/>
                </a:solidFill>
              </a:rPr>
              <a:t>du </a:t>
            </a:r>
            <a:r>
              <a:rPr lang="fr-FR" sz="1800" dirty="0" err="1">
                <a:solidFill>
                  <a:schemeClr val="accent2"/>
                </a:solidFill>
              </a:rPr>
              <a:t>Big</a:t>
            </a:r>
            <a:r>
              <a:rPr lang="fr-FR" sz="1800" dirty="0">
                <a:solidFill>
                  <a:schemeClr val="accent2"/>
                </a:solidFill>
              </a:rPr>
              <a:t> </a:t>
            </a:r>
            <a:r>
              <a:rPr lang="fr-FR" sz="1800" dirty="0" smtClean="0">
                <a:solidFill>
                  <a:schemeClr val="accent2"/>
                </a:solidFill>
              </a:rPr>
              <a:t>Data et mise en œuvre d’</a:t>
            </a:r>
            <a:r>
              <a:rPr lang="fr-FR" sz="1800" dirty="0" err="1" smtClean="0">
                <a:solidFill>
                  <a:schemeClr val="accent2"/>
                </a:solidFill>
              </a:rPr>
              <a:t>Hadoop</a:t>
            </a:r>
            <a:endParaRPr lang="fr-FR" sz="1800" dirty="0">
              <a:solidFill>
                <a:schemeClr val="accent2"/>
              </a:solidFill>
            </a:endParaRPr>
          </a:p>
          <a:p>
            <a:r>
              <a:rPr lang="fr-FR" sz="1800" dirty="0"/>
              <a:t>La mise en œuvre d’un </a:t>
            </a:r>
            <a:r>
              <a:rPr lang="fr-FR" sz="1800" dirty="0" err="1"/>
              <a:t>datalake</a:t>
            </a:r>
            <a:r>
              <a:rPr lang="fr-FR" sz="1800" dirty="0"/>
              <a:t> dans le monde de la production industrielle</a:t>
            </a:r>
          </a:p>
          <a:p>
            <a:r>
              <a:rPr lang="fr-FR" sz="1800" dirty="0" smtClean="0"/>
              <a:t>Expérimenter de nouveaux usages liés aux data sciences</a:t>
            </a:r>
          </a:p>
        </p:txBody>
      </p:sp>
    </p:spTree>
    <p:extLst>
      <p:ext uri="{BB962C8B-B14F-4D97-AF65-F5344CB8AC3E}">
        <p14:creationId xmlns:p14="http://schemas.microsoft.com/office/powerpoint/2010/main" val="11999696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Flash Back 2012 : un environnement logiciel connu</a:t>
            </a:r>
            <a:endParaRPr lang="fr-FR" dirty="0"/>
          </a:p>
        </p:txBody>
      </p:sp>
      <p:sp>
        <p:nvSpPr>
          <p:cNvPr id="7" name="Espace réservé du contenu 2"/>
          <p:cNvSpPr>
            <a:spLocks noGrp="1"/>
          </p:cNvSpPr>
          <p:nvPr>
            <p:ph idx="1"/>
          </p:nvPr>
        </p:nvSpPr>
        <p:spPr>
          <a:xfrm>
            <a:off x="395287" y="1556792"/>
            <a:ext cx="8353425" cy="4176464"/>
          </a:xfrm>
        </p:spPr>
        <p:txBody>
          <a:bodyPr/>
          <a:lstStyle/>
          <a:p>
            <a:r>
              <a:rPr lang="fr-FR" sz="1800" dirty="0" smtClean="0"/>
              <a:t>C’est l’ère des méga vendeurs</a:t>
            </a:r>
          </a:p>
          <a:p>
            <a:pPr lvl="1"/>
            <a:r>
              <a:rPr lang="fr-FR" sz="1800" dirty="0" smtClean="0"/>
              <a:t>Oracle (1977), Microsoft </a:t>
            </a:r>
            <a:r>
              <a:rPr lang="fr-FR" sz="1800" dirty="0"/>
              <a:t>(</a:t>
            </a:r>
            <a:r>
              <a:rPr lang="fr-FR" sz="1800" dirty="0" smtClean="0"/>
              <a:t>1975), SAP (1972), IBM (1911) ;</a:t>
            </a:r>
          </a:p>
          <a:p>
            <a:pPr lvl="1"/>
            <a:r>
              <a:rPr lang="fr-FR" sz="1800" dirty="0" smtClean="0"/>
              <a:t>Des solutions robustes et maîtrisées.</a:t>
            </a:r>
          </a:p>
          <a:p>
            <a:r>
              <a:rPr lang="fr-FR" sz="1800" dirty="0"/>
              <a:t>L</a:t>
            </a:r>
            <a:r>
              <a:rPr lang="fr-FR" sz="1800" dirty="0" smtClean="0"/>
              <a:t>es Times </a:t>
            </a:r>
            <a:r>
              <a:rPr lang="fr-FR" sz="1800" dirty="0" err="1" smtClean="0"/>
              <a:t>series</a:t>
            </a:r>
            <a:r>
              <a:rPr lang="fr-FR" sz="1800" dirty="0" smtClean="0"/>
              <a:t> sont le domaine des Data </a:t>
            </a:r>
            <a:r>
              <a:rPr lang="fr-FR" sz="1800" dirty="0" err="1" smtClean="0"/>
              <a:t>Historians</a:t>
            </a:r>
            <a:endParaRPr lang="fr-FR" sz="1800" dirty="0" smtClean="0"/>
          </a:p>
          <a:p>
            <a:pPr lvl="1"/>
            <a:r>
              <a:rPr lang="fr-FR" sz="1800" dirty="0" err="1" smtClean="0"/>
              <a:t>AspenTech</a:t>
            </a:r>
            <a:r>
              <a:rPr lang="fr-FR" sz="1800" dirty="0" smtClean="0"/>
              <a:t> (1981), </a:t>
            </a:r>
            <a:r>
              <a:rPr lang="fr-FR" sz="1800" dirty="0" err="1" smtClean="0"/>
              <a:t>Osisoft</a:t>
            </a:r>
            <a:r>
              <a:rPr lang="fr-FR" sz="1800" dirty="0" smtClean="0"/>
              <a:t> (1980) ;</a:t>
            </a:r>
          </a:p>
          <a:p>
            <a:pPr lvl="1"/>
            <a:r>
              <a:rPr lang="fr-FR" sz="1800" dirty="0" smtClean="0"/>
              <a:t>Des bases de données spécialisées dans la gestion des données de </a:t>
            </a:r>
            <a:r>
              <a:rPr lang="fr-FR" sz="1800" dirty="0" err="1" smtClean="0"/>
              <a:t>process</a:t>
            </a:r>
            <a:r>
              <a:rPr lang="fr-FR" sz="1800" dirty="0" smtClean="0"/>
              <a:t>.</a:t>
            </a:r>
          </a:p>
          <a:p>
            <a:r>
              <a:rPr lang="fr-FR" sz="1800" dirty="0" smtClean="0"/>
              <a:t>Une architecture logicielle éprouvée</a:t>
            </a:r>
          </a:p>
          <a:p>
            <a:r>
              <a:rPr lang="fr-FR" sz="1800" dirty="0" smtClean="0"/>
              <a:t>Assez peu d’open source</a:t>
            </a:r>
          </a:p>
        </p:txBody>
      </p:sp>
      <p:pic>
        <p:nvPicPr>
          <p:cNvPr id="6" name="Image 5" descr="data_warehouse_architecture.jpg"/>
          <p:cNvPicPr>
            <a:picLocks noChangeAspect="1"/>
          </p:cNvPicPr>
          <p:nvPr/>
        </p:nvPicPr>
        <p:blipFill>
          <a:blip r:embed="rId3" cstate="print"/>
          <a:stretch>
            <a:fillRect/>
          </a:stretch>
        </p:blipFill>
        <p:spPr>
          <a:xfrm>
            <a:off x="4571999" y="3849777"/>
            <a:ext cx="4549385" cy="2963599"/>
          </a:xfrm>
          <a:prstGeom prst="rect">
            <a:avLst/>
          </a:prstGeom>
        </p:spPr>
      </p:pic>
      <p:sp>
        <p:nvSpPr>
          <p:cNvPr id="5" name="Rectangle à coins arrondis 4"/>
          <p:cNvSpPr/>
          <p:nvPr/>
        </p:nvSpPr>
        <p:spPr>
          <a:xfrm>
            <a:off x="5940152" y="6381327"/>
            <a:ext cx="2232248" cy="408311"/>
          </a:xfrm>
          <a:prstGeom prst="roundRect">
            <a:avLst/>
          </a:prstGeom>
          <a:ln/>
        </p:spPr>
        <p:style>
          <a:lnRef idx="0">
            <a:schemeClr val="accent2"/>
          </a:lnRef>
          <a:fillRef idx="3">
            <a:schemeClr val="accent2"/>
          </a:fillRef>
          <a:effectRef idx="3">
            <a:schemeClr val="accent2"/>
          </a:effectRef>
          <a:fontRef idx="minor">
            <a:schemeClr val="lt1"/>
          </a:fontRef>
        </p:style>
        <p:txBody>
          <a:bodyPr lIns="36000" tIns="36000" rIns="36000" bIns="36000" rtlCol="0" anchor="ctr"/>
          <a:lstStyle/>
          <a:p>
            <a:pPr algn="ctr"/>
            <a:r>
              <a:rPr lang="fr-FR" sz="1400" dirty="0" smtClean="0"/>
              <a:t>La brique de base des </a:t>
            </a:r>
            <a:r>
              <a:rPr lang="fr-FR" sz="1400" smtClean="0"/>
              <a:t>SI classiques</a:t>
            </a:r>
            <a:endParaRPr lang="fr-FR" sz="1400" dirty="0"/>
          </a:p>
        </p:txBody>
      </p:sp>
    </p:spTree>
    <p:extLst>
      <p:ext uri="{BB962C8B-B14F-4D97-AF65-F5344CB8AC3E}">
        <p14:creationId xmlns:p14="http://schemas.microsoft.com/office/powerpoint/2010/main" val="20543957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un SI éclaté</a:t>
            </a:r>
            <a:r>
              <a:rPr lang="is-IS" dirty="0" smtClean="0"/>
              <a:t>…</a:t>
            </a:r>
            <a:endParaRPr lang="fr-FR"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822318"/>
            <a:ext cx="8172400" cy="5775034"/>
          </a:xfrm>
          <a:prstGeom prst="rect">
            <a:avLst/>
          </a:prstGeom>
        </p:spPr>
      </p:pic>
      <p:sp>
        <p:nvSpPr>
          <p:cNvPr id="4" name="Rectangle à coins arrondis 3"/>
          <p:cNvSpPr/>
          <p:nvPr/>
        </p:nvSpPr>
        <p:spPr>
          <a:xfrm>
            <a:off x="5940152" y="908720"/>
            <a:ext cx="2736304" cy="1440160"/>
          </a:xfrm>
          <a:prstGeom prst="roundRect">
            <a:avLst/>
          </a:prstGeom>
          <a:ln/>
        </p:spPr>
        <p:style>
          <a:lnRef idx="0">
            <a:schemeClr val="accent2"/>
          </a:lnRef>
          <a:fillRef idx="3">
            <a:schemeClr val="accent2"/>
          </a:fillRef>
          <a:effectRef idx="3">
            <a:schemeClr val="accent2"/>
          </a:effectRef>
          <a:fontRef idx="minor">
            <a:schemeClr val="lt1"/>
          </a:fontRef>
        </p:style>
        <p:txBody>
          <a:bodyPr lIns="36000" tIns="36000" rIns="36000" bIns="36000" rtlCol="0" anchor="ctr"/>
          <a:lstStyle/>
          <a:p>
            <a:pPr algn="ctr"/>
            <a:r>
              <a:rPr lang="fr-FR" sz="1400" dirty="0" smtClean="0"/>
              <a:t>Une cartographie des flux inter applicatifs d’un SI typique basée sur la répétition du motif ETL/</a:t>
            </a:r>
            <a:r>
              <a:rPr lang="fr-FR" sz="1400" dirty="0" err="1" smtClean="0"/>
              <a:t>Datawarehouse</a:t>
            </a:r>
            <a:endParaRPr lang="fr-FR" sz="1400" dirty="0" smtClean="0"/>
          </a:p>
          <a:p>
            <a:pPr algn="ctr"/>
            <a:r>
              <a:rPr lang="fr-FR" sz="1400" dirty="0" smtClean="0"/>
              <a:t>(fort usage de flux point à point)</a:t>
            </a:r>
            <a:endParaRPr lang="fr-FR" sz="1400" dirty="0"/>
          </a:p>
        </p:txBody>
      </p:sp>
    </p:spTree>
    <p:extLst>
      <p:ext uri="{BB962C8B-B14F-4D97-AF65-F5344CB8AC3E}">
        <p14:creationId xmlns:p14="http://schemas.microsoft.com/office/powerpoint/2010/main" val="20852537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a:t>
            </a:r>
            <a:endParaRPr lang="fr-FR" dirty="0"/>
          </a:p>
        </p:txBody>
      </p:sp>
      <p:sp>
        <p:nvSpPr>
          <p:cNvPr id="7" name="Espace réservé du contenu 2"/>
          <p:cNvSpPr>
            <a:spLocks noGrp="1"/>
          </p:cNvSpPr>
          <p:nvPr>
            <p:ph idx="1"/>
          </p:nvPr>
        </p:nvSpPr>
        <p:spPr>
          <a:xfrm>
            <a:off x="395287" y="1556792"/>
            <a:ext cx="8353425" cy="4176464"/>
          </a:xfrm>
        </p:spPr>
        <p:txBody>
          <a:bodyPr/>
          <a:lstStyle/>
          <a:p>
            <a:r>
              <a:rPr lang="fr-FR" sz="1800" dirty="0">
                <a:solidFill>
                  <a:schemeClr val="accent2"/>
                </a:solidFill>
              </a:rPr>
              <a:t>Contexte et </a:t>
            </a:r>
            <a:r>
              <a:rPr lang="fr-FR" sz="1800" dirty="0" smtClean="0">
                <a:solidFill>
                  <a:schemeClr val="accent2"/>
                </a:solidFill>
              </a:rPr>
              <a:t>enjeux de la production nucléaire à EDF</a:t>
            </a:r>
            <a:endParaRPr lang="fr-FR" sz="1800" dirty="0">
              <a:solidFill>
                <a:schemeClr val="accent2"/>
              </a:solidFill>
            </a:endParaRPr>
          </a:p>
          <a:p>
            <a:r>
              <a:rPr lang="fr-FR" sz="1800" dirty="0"/>
              <a:t>La maintenance prédictive, on en fait déjà, mais avec des limites</a:t>
            </a:r>
          </a:p>
          <a:p>
            <a:r>
              <a:rPr lang="fr-FR" sz="1800" dirty="0"/>
              <a:t>L’apparition du </a:t>
            </a:r>
            <a:r>
              <a:rPr lang="fr-FR" sz="1800" dirty="0" err="1"/>
              <a:t>Big</a:t>
            </a:r>
            <a:r>
              <a:rPr lang="fr-FR" sz="1800" dirty="0"/>
              <a:t> Data et mise en œuvre d’</a:t>
            </a:r>
            <a:r>
              <a:rPr lang="fr-FR" sz="1800" dirty="0" err="1"/>
              <a:t>Hadoop</a:t>
            </a:r>
            <a:endParaRPr lang="fr-FR" sz="1800" dirty="0"/>
          </a:p>
          <a:p>
            <a:r>
              <a:rPr lang="fr-FR" sz="1800" dirty="0"/>
              <a:t>La mise en œuvre d’un </a:t>
            </a:r>
            <a:r>
              <a:rPr lang="fr-FR" sz="1800" dirty="0" err="1"/>
              <a:t>datalake</a:t>
            </a:r>
            <a:r>
              <a:rPr lang="fr-FR" sz="1800" dirty="0"/>
              <a:t> dans le monde de la production industrielle</a:t>
            </a:r>
          </a:p>
          <a:p>
            <a:r>
              <a:rPr lang="fr-FR" sz="1800" dirty="0" smtClean="0"/>
              <a:t>Expérimenter de nouveaux usages liés aux data sciences</a:t>
            </a:r>
          </a:p>
        </p:txBody>
      </p:sp>
    </p:spTree>
    <p:extLst>
      <p:ext uri="{BB962C8B-B14F-4D97-AF65-F5344CB8AC3E}">
        <p14:creationId xmlns:p14="http://schemas.microsoft.com/office/powerpoint/2010/main" val="966041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en voie de consolidation</a:t>
            </a:r>
            <a:endParaRPr lang="fr-F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3" y="1124744"/>
            <a:ext cx="7800137" cy="5511973"/>
          </a:xfrm>
          <a:prstGeom prst="rect">
            <a:avLst/>
          </a:prstGeom>
        </p:spPr>
      </p:pic>
      <p:sp>
        <p:nvSpPr>
          <p:cNvPr id="5" name="Rectangle à coins arrondis 4"/>
          <p:cNvSpPr/>
          <p:nvPr/>
        </p:nvSpPr>
        <p:spPr>
          <a:xfrm>
            <a:off x="5868144" y="1196752"/>
            <a:ext cx="2664296" cy="1584176"/>
          </a:xfrm>
          <a:prstGeom prst="roundRect">
            <a:avLst/>
          </a:prstGeom>
          <a:ln/>
        </p:spPr>
        <p:style>
          <a:lnRef idx="0">
            <a:schemeClr val="accent2"/>
          </a:lnRef>
          <a:fillRef idx="3">
            <a:schemeClr val="accent2"/>
          </a:fillRef>
          <a:effectRef idx="3">
            <a:schemeClr val="accent2"/>
          </a:effectRef>
          <a:fontRef idx="minor">
            <a:schemeClr val="lt1"/>
          </a:fontRef>
        </p:style>
        <p:txBody>
          <a:bodyPr lIns="36000" tIns="36000" rIns="36000" bIns="36000" rtlCol="0" anchor="ctr"/>
          <a:lstStyle/>
          <a:p>
            <a:pPr algn="ctr"/>
            <a:r>
              <a:rPr lang="fr-FR" sz="1400" dirty="0" smtClean="0"/>
              <a:t>Une cartographie des flux inter applicatifs d’un SI urbanisé</a:t>
            </a:r>
          </a:p>
          <a:p>
            <a:pPr algn="ctr"/>
            <a:r>
              <a:rPr lang="fr-FR" sz="1400" dirty="0" smtClean="0"/>
              <a:t>(fort usage de bus applicatif)</a:t>
            </a:r>
            <a:endParaRPr lang="fr-FR" sz="1400" dirty="0"/>
          </a:p>
        </p:txBody>
      </p:sp>
    </p:spTree>
    <p:extLst>
      <p:ext uri="{BB962C8B-B14F-4D97-AF65-F5344CB8AC3E}">
        <p14:creationId xmlns:p14="http://schemas.microsoft.com/office/powerpoint/2010/main" val="20592691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287" y="274638"/>
            <a:ext cx="8641209" cy="850106"/>
          </a:xfrm>
        </p:spPr>
        <p:txBody>
          <a:bodyPr/>
          <a:lstStyle/>
          <a:p>
            <a:r>
              <a:rPr lang="fr-FR" dirty="0" smtClean="0"/>
              <a:t>apparition du </a:t>
            </a:r>
            <a:r>
              <a:rPr lang="fr-FR" dirty="0" err="1" smtClean="0"/>
              <a:t>big</a:t>
            </a:r>
            <a:r>
              <a:rPr lang="fr-FR" dirty="0" smtClean="0"/>
              <a:t> data : une surenchère conceptuelle</a:t>
            </a:r>
            <a:endParaRPr lang="fr-FR" dirty="0"/>
          </a:p>
        </p:txBody>
      </p:sp>
      <p:sp>
        <p:nvSpPr>
          <p:cNvPr id="3" name="ZoneTexte 2"/>
          <p:cNvSpPr txBox="1"/>
          <p:nvPr/>
        </p:nvSpPr>
        <p:spPr>
          <a:xfrm>
            <a:off x="-1041722" y="3495554"/>
            <a:ext cx="72768" cy="246221"/>
          </a:xfrm>
          <a:prstGeom prst="rect">
            <a:avLst/>
          </a:prstGeom>
          <a:noFill/>
        </p:spPr>
        <p:txBody>
          <a:bodyPr wrap="none" lIns="36000" tIns="0" rIns="36000" bIns="0" rtlCol="0">
            <a:spAutoFit/>
          </a:bodyPr>
          <a:lstStyle/>
          <a:p>
            <a:endParaRPr lang="fr-FR" sz="1600" smtClean="0"/>
          </a:p>
        </p:txBody>
      </p:sp>
      <p:pic>
        <p:nvPicPr>
          <p:cNvPr id="5" name="Image 4"/>
          <p:cNvPicPr>
            <a:picLocks noChangeAspect="1"/>
          </p:cNvPicPr>
          <p:nvPr/>
        </p:nvPicPr>
        <p:blipFill>
          <a:blip r:embed="rId3"/>
          <a:stretch>
            <a:fillRect/>
          </a:stretch>
        </p:blipFill>
        <p:spPr>
          <a:xfrm>
            <a:off x="2699792" y="1093068"/>
            <a:ext cx="3987800" cy="3848100"/>
          </a:xfrm>
          <a:prstGeom prst="rect">
            <a:avLst/>
          </a:prstGeom>
        </p:spPr>
      </p:pic>
      <p:sp>
        <p:nvSpPr>
          <p:cNvPr id="10" name="Rectangle à coins arrondis 9"/>
          <p:cNvSpPr/>
          <p:nvPr/>
        </p:nvSpPr>
        <p:spPr>
          <a:xfrm>
            <a:off x="179512" y="1731531"/>
            <a:ext cx="2856317" cy="744823"/>
          </a:xfrm>
          <a:prstGeom prst="roundRect">
            <a:avLst/>
          </a:prstGeom>
          <a:ln/>
        </p:spPr>
        <p:style>
          <a:lnRef idx="0">
            <a:schemeClr val="accent2"/>
          </a:lnRef>
          <a:fillRef idx="3">
            <a:schemeClr val="accent2"/>
          </a:fillRef>
          <a:effectRef idx="3">
            <a:schemeClr val="accent2"/>
          </a:effectRef>
          <a:fontRef idx="minor">
            <a:schemeClr val="lt1"/>
          </a:fontRef>
        </p:style>
        <p:txBody>
          <a:bodyPr lIns="36000" tIns="36000" rIns="36000" bIns="36000" rtlCol="0" anchor="ctr"/>
          <a:lstStyle/>
          <a:p>
            <a:pPr algn="ctr"/>
            <a:r>
              <a:rPr lang="fr-FR" sz="1400" dirty="0" smtClean="0"/>
              <a:t>Les fameux 3V, 4V, 5V, 6V</a:t>
            </a:r>
            <a:r>
              <a:rPr lang="is-IS" sz="1400" dirty="0" smtClean="0"/>
              <a:t>…</a:t>
            </a:r>
            <a:endParaRPr lang="fr-FR" sz="1400" dirty="0"/>
          </a:p>
        </p:txBody>
      </p:sp>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1880" y="4581128"/>
            <a:ext cx="2304256" cy="2194836"/>
          </a:xfrm>
          <a:prstGeom prst="rect">
            <a:avLst/>
          </a:prstGeom>
        </p:spPr>
      </p:pic>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572787"/>
            <a:ext cx="3035829" cy="2276872"/>
          </a:xfrm>
          <a:prstGeom prst="rect">
            <a:avLst/>
          </a:prstGeom>
        </p:spPr>
      </p:pic>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2240" y="4293096"/>
            <a:ext cx="2391826" cy="2544838"/>
          </a:xfrm>
          <a:prstGeom prst="rect">
            <a:avLst/>
          </a:prstGeom>
        </p:spPr>
      </p:pic>
    </p:spTree>
    <p:extLst>
      <p:ext uri="{BB962C8B-B14F-4D97-AF65-F5344CB8AC3E}">
        <p14:creationId xmlns:p14="http://schemas.microsoft.com/office/powerpoint/2010/main" val="8010371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287" y="274638"/>
            <a:ext cx="8641209" cy="850106"/>
          </a:xfrm>
        </p:spPr>
        <p:txBody>
          <a:bodyPr/>
          <a:lstStyle/>
          <a:p>
            <a:r>
              <a:rPr lang="fr-FR" dirty="0" smtClean="0"/>
              <a:t>Et visuelle</a:t>
            </a:r>
            <a:r>
              <a:rPr lang="is-IS" dirty="0" smtClean="0"/>
              <a:t>…</a:t>
            </a:r>
            <a:endParaRPr lang="fr-FR" dirty="0"/>
          </a:p>
        </p:txBody>
      </p:sp>
      <p:sp>
        <p:nvSpPr>
          <p:cNvPr id="3" name="ZoneTexte 2"/>
          <p:cNvSpPr txBox="1"/>
          <p:nvPr/>
        </p:nvSpPr>
        <p:spPr>
          <a:xfrm>
            <a:off x="-1041722" y="3495554"/>
            <a:ext cx="72768" cy="246221"/>
          </a:xfrm>
          <a:prstGeom prst="rect">
            <a:avLst/>
          </a:prstGeom>
          <a:noFill/>
        </p:spPr>
        <p:txBody>
          <a:bodyPr wrap="none" lIns="36000" tIns="0" rIns="36000" bIns="0" rtlCol="0">
            <a:spAutoFit/>
          </a:bodyPr>
          <a:lstStyle/>
          <a:p>
            <a:endParaRPr lang="fr-FR" sz="1600" smtClean="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935" y="1124744"/>
            <a:ext cx="7908569" cy="5591113"/>
          </a:xfrm>
          <a:prstGeom prst="rect">
            <a:avLst/>
          </a:prstGeom>
        </p:spPr>
      </p:pic>
      <p:sp>
        <p:nvSpPr>
          <p:cNvPr id="9" name="Rectangle à coins arrondis 8"/>
          <p:cNvSpPr/>
          <p:nvPr/>
        </p:nvSpPr>
        <p:spPr>
          <a:xfrm>
            <a:off x="6685822" y="1294271"/>
            <a:ext cx="2376264" cy="744823"/>
          </a:xfrm>
          <a:prstGeom prst="roundRect">
            <a:avLst/>
          </a:prstGeom>
          <a:ln/>
        </p:spPr>
        <p:style>
          <a:lnRef idx="0">
            <a:schemeClr val="accent2"/>
          </a:lnRef>
          <a:fillRef idx="3">
            <a:schemeClr val="accent2"/>
          </a:fillRef>
          <a:effectRef idx="3">
            <a:schemeClr val="accent2"/>
          </a:effectRef>
          <a:fontRef idx="minor">
            <a:schemeClr val="lt1"/>
          </a:fontRef>
        </p:style>
        <p:txBody>
          <a:bodyPr lIns="36000" tIns="36000" rIns="36000" bIns="36000" rtlCol="0" anchor="ctr"/>
          <a:lstStyle/>
          <a:p>
            <a:pPr algn="ctr"/>
            <a:r>
              <a:rPr lang="fr-FR" sz="1400" smtClean="0"/>
              <a:t>Le «</a:t>
            </a:r>
            <a:r>
              <a:rPr lang="fr-FR" sz="1400" dirty="0" smtClean="0"/>
              <a:t> tsunami de données » </a:t>
            </a:r>
            <a:endParaRPr lang="fr-FR" sz="1400" dirty="0"/>
          </a:p>
        </p:txBody>
      </p:sp>
      <p:sp>
        <p:nvSpPr>
          <p:cNvPr id="11" name="AutoShape 2" descr="fficher l'image d'origine"/>
          <p:cNvSpPr>
            <a:spLocks noChangeAspect="1" noChangeArrowheads="1"/>
          </p:cNvSpPr>
          <p:nvPr/>
        </p:nvSpPr>
        <p:spPr bwMode="auto">
          <a:xfrm>
            <a:off x="0" y="0"/>
            <a:ext cx="7419975" cy="37528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366650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287" y="274638"/>
            <a:ext cx="8641209" cy="850106"/>
          </a:xfrm>
        </p:spPr>
        <p:txBody>
          <a:bodyPr/>
          <a:lstStyle/>
          <a:p>
            <a:r>
              <a:rPr lang="fr-FR" dirty="0" smtClean="0"/>
              <a:t>Même dans la communication la plus banale tout est « BIG » et complexe</a:t>
            </a:r>
            <a:r>
              <a:rPr lang="is-IS" dirty="0" smtClean="0"/>
              <a:t>…</a:t>
            </a:r>
            <a:endParaRPr lang="fr-FR" dirty="0"/>
          </a:p>
        </p:txBody>
      </p:sp>
      <p:sp>
        <p:nvSpPr>
          <p:cNvPr id="3" name="ZoneTexte 2"/>
          <p:cNvSpPr txBox="1"/>
          <p:nvPr/>
        </p:nvSpPr>
        <p:spPr>
          <a:xfrm>
            <a:off x="-1041722" y="3495554"/>
            <a:ext cx="72768" cy="246221"/>
          </a:xfrm>
          <a:prstGeom prst="rect">
            <a:avLst/>
          </a:prstGeom>
          <a:noFill/>
        </p:spPr>
        <p:txBody>
          <a:bodyPr wrap="none" lIns="36000" tIns="0" rIns="36000" bIns="0" rtlCol="0">
            <a:spAutoFit/>
          </a:bodyPr>
          <a:lstStyle/>
          <a:p>
            <a:endParaRPr lang="fr-FR" sz="1600" smtClean="0"/>
          </a:p>
        </p:txBody>
      </p:sp>
      <p:sp>
        <p:nvSpPr>
          <p:cNvPr id="11" name="AutoShape 2" descr="fficher l'image d'origine"/>
          <p:cNvSpPr>
            <a:spLocks noChangeAspect="1" noChangeArrowheads="1"/>
          </p:cNvSpPr>
          <p:nvPr/>
        </p:nvSpPr>
        <p:spPr bwMode="auto">
          <a:xfrm>
            <a:off x="0" y="0"/>
            <a:ext cx="7419975" cy="37528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2" name="Image 11" descr="big-data-image.jpg"/>
          <p:cNvPicPr>
            <a:picLocks noChangeAspect="1"/>
          </p:cNvPicPr>
          <p:nvPr/>
        </p:nvPicPr>
        <p:blipFill>
          <a:blip r:embed="rId3" cstate="print"/>
          <a:stretch>
            <a:fillRect/>
          </a:stretch>
        </p:blipFill>
        <p:spPr>
          <a:xfrm>
            <a:off x="-32" y="1238845"/>
            <a:ext cx="5652152" cy="5646539"/>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8754" y="3380184"/>
            <a:ext cx="5619750" cy="3505200"/>
          </a:xfrm>
          <a:prstGeom prst="rect">
            <a:avLst/>
          </a:prstGeom>
        </p:spPr>
      </p:pic>
      <p:sp>
        <p:nvSpPr>
          <p:cNvPr id="13" name="Rectangle à coins arrondis 12"/>
          <p:cNvSpPr/>
          <p:nvPr/>
        </p:nvSpPr>
        <p:spPr>
          <a:xfrm>
            <a:off x="6012160" y="2327163"/>
            <a:ext cx="2830833" cy="957821"/>
          </a:xfrm>
          <a:prstGeom prst="roundRect">
            <a:avLst/>
          </a:prstGeom>
          <a:ln/>
        </p:spPr>
        <p:style>
          <a:lnRef idx="0">
            <a:schemeClr val="accent2"/>
          </a:lnRef>
          <a:fillRef idx="3">
            <a:schemeClr val="accent2"/>
          </a:fillRef>
          <a:effectRef idx="3">
            <a:schemeClr val="accent2"/>
          </a:effectRef>
          <a:fontRef idx="minor">
            <a:schemeClr val="lt1"/>
          </a:fontRef>
        </p:style>
        <p:txBody>
          <a:bodyPr lIns="36000" tIns="36000" rIns="36000" bIns="36000" rtlCol="0" anchor="ctr"/>
          <a:lstStyle/>
          <a:p>
            <a:pPr algn="ctr"/>
            <a:r>
              <a:rPr lang="fr-FR" sz="1400" dirty="0" smtClean="0"/>
              <a:t>Extrait de documents de communication </a:t>
            </a:r>
            <a:r>
              <a:rPr lang="fr-FR" sz="1400" smtClean="0"/>
              <a:t>de l’époque</a:t>
            </a:r>
            <a:endParaRPr lang="fr-FR" sz="1400" dirty="0"/>
          </a:p>
        </p:txBody>
      </p:sp>
    </p:spTree>
    <p:extLst>
      <p:ext uri="{BB962C8B-B14F-4D97-AF65-F5344CB8AC3E}">
        <p14:creationId xmlns:p14="http://schemas.microsoft.com/office/powerpoint/2010/main" val="8795574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ET dépasse l’entendement humain</a:t>
            </a:r>
            <a:r>
              <a:rPr lang="is-IS" dirty="0" smtClean="0"/>
              <a:t>…</a:t>
            </a:r>
            <a:endParaRPr lang="fr-FR" dirty="0"/>
          </a:p>
        </p:txBody>
      </p:sp>
      <p:sp>
        <p:nvSpPr>
          <p:cNvPr id="9" name="ZoneTexte 8"/>
          <p:cNvSpPr txBox="1"/>
          <p:nvPr/>
        </p:nvSpPr>
        <p:spPr>
          <a:xfrm>
            <a:off x="-1785938" y="5186363"/>
            <a:ext cx="72768" cy="246221"/>
          </a:xfrm>
          <a:prstGeom prst="rect">
            <a:avLst/>
          </a:prstGeom>
          <a:noFill/>
        </p:spPr>
        <p:txBody>
          <a:bodyPr wrap="none" lIns="36000" tIns="0" rIns="36000" bIns="0" rtlCol="0">
            <a:spAutoFit/>
          </a:bodyPr>
          <a:lstStyle/>
          <a:p>
            <a:endParaRPr lang="fr-FR" sz="1600" dirty="0" smtClean="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764704"/>
            <a:ext cx="8124395" cy="6093296"/>
          </a:xfrm>
          <a:prstGeom prst="rect">
            <a:avLst/>
          </a:prstGeom>
        </p:spPr>
      </p:pic>
      <p:sp>
        <p:nvSpPr>
          <p:cNvPr id="10" name="Rectangle à coins arrondis 9"/>
          <p:cNvSpPr/>
          <p:nvPr/>
        </p:nvSpPr>
        <p:spPr>
          <a:xfrm>
            <a:off x="5292080" y="5589241"/>
            <a:ext cx="3630135" cy="1200398"/>
          </a:xfrm>
          <a:prstGeom prst="roundRect">
            <a:avLst/>
          </a:prstGeom>
          <a:ln/>
        </p:spPr>
        <p:style>
          <a:lnRef idx="0">
            <a:schemeClr val="accent2"/>
          </a:lnRef>
          <a:fillRef idx="3">
            <a:schemeClr val="accent2"/>
          </a:fillRef>
          <a:effectRef idx="3">
            <a:schemeClr val="accent2"/>
          </a:effectRef>
          <a:fontRef idx="minor">
            <a:schemeClr val="lt1"/>
          </a:fontRef>
        </p:style>
        <p:txBody>
          <a:bodyPr lIns="36000" tIns="36000" rIns="36000" bIns="36000" rtlCol="0" anchor="ctr"/>
          <a:lstStyle/>
          <a:p>
            <a:pPr algn="ctr"/>
            <a:r>
              <a:rPr lang="fr-FR" sz="1400" dirty="0" smtClean="0"/>
              <a:t>Illustration de l’écosystème du </a:t>
            </a:r>
            <a:r>
              <a:rPr lang="fr-FR" sz="1400" dirty="0" err="1" smtClean="0"/>
              <a:t>Big</a:t>
            </a:r>
            <a:r>
              <a:rPr lang="fr-FR" sz="1400" dirty="0" smtClean="0"/>
              <a:t> Data</a:t>
            </a:r>
            <a:endParaRPr lang="fr-FR" sz="1400" dirty="0"/>
          </a:p>
        </p:txBody>
      </p:sp>
    </p:spTree>
    <p:extLst>
      <p:ext uri="{BB962C8B-B14F-4D97-AF65-F5344CB8AC3E}">
        <p14:creationId xmlns:p14="http://schemas.microsoft.com/office/powerpoint/2010/main" val="18873145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287" y="274638"/>
            <a:ext cx="8641209" cy="850106"/>
          </a:xfrm>
        </p:spPr>
        <p:txBody>
          <a:bodyPr/>
          <a:lstStyle/>
          <a:p>
            <a:r>
              <a:rPr lang="fr-FR" dirty="0" smtClean="0"/>
              <a:t>Le discours marketing associé</a:t>
            </a:r>
            <a:endParaRPr lang="fr-FR" dirty="0"/>
          </a:p>
        </p:txBody>
      </p:sp>
      <p:sp>
        <p:nvSpPr>
          <p:cNvPr id="7" name="Espace réservé du contenu 2"/>
          <p:cNvSpPr>
            <a:spLocks noGrp="1"/>
          </p:cNvSpPr>
          <p:nvPr>
            <p:ph idx="1"/>
          </p:nvPr>
        </p:nvSpPr>
        <p:spPr>
          <a:xfrm>
            <a:off x="395287" y="1556792"/>
            <a:ext cx="8353425" cy="4176464"/>
          </a:xfrm>
        </p:spPr>
        <p:txBody>
          <a:bodyPr/>
          <a:lstStyle/>
          <a:p>
            <a:r>
              <a:rPr lang="fr-FR" sz="1800" dirty="0" smtClean="0"/>
              <a:t>Le discours marketing de la peur :</a:t>
            </a:r>
          </a:p>
          <a:p>
            <a:pPr lvl="1"/>
            <a:r>
              <a:rPr lang="fr-FR" sz="1800" dirty="0" smtClean="0"/>
              <a:t>« Demain vous devrez gérer des péta-octets de données en provenance de l’internet ;</a:t>
            </a:r>
          </a:p>
          <a:p>
            <a:pPr lvl="1"/>
            <a:r>
              <a:rPr lang="fr-FR" sz="1800" dirty="0" smtClean="0"/>
              <a:t>Si vous ne les analysez pas en temps réel vous serez irrémédiablement dépassé par vos concurrents. »</a:t>
            </a:r>
          </a:p>
          <a:p>
            <a:r>
              <a:rPr lang="fr-FR" sz="1800" dirty="0" smtClean="0"/>
              <a:t>Le discours marketing de la technique :</a:t>
            </a:r>
          </a:p>
          <a:p>
            <a:pPr lvl="1"/>
            <a:r>
              <a:rPr lang="fr-FR" sz="1800" dirty="0" smtClean="0"/>
              <a:t>« Nous vivons une révolution technologique, vos applications iront 100 fois plus vite grâce à nos solutions intégrées »</a:t>
            </a:r>
            <a:endParaRPr lang="fr-FR" sz="1800" dirty="0"/>
          </a:p>
        </p:txBody>
      </p:sp>
      <p:sp>
        <p:nvSpPr>
          <p:cNvPr id="3" name="ZoneTexte 2"/>
          <p:cNvSpPr txBox="1"/>
          <p:nvPr/>
        </p:nvSpPr>
        <p:spPr>
          <a:xfrm>
            <a:off x="-1041722" y="3495554"/>
            <a:ext cx="72768" cy="246221"/>
          </a:xfrm>
          <a:prstGeom prst="rect">
            <a:avLst/>
          </a:prstGeom>
          <a:noFill/>
        </p:spPr>
        <p:txBody>
          <a:bodyPr wrap="none" lIns="36000" tIns="0" rIns="36000" bIns="0" rtlCol="0">
            <a:spAutoFit/>
          </a:bodyPr>
          <a:lstStyle/>
          <a:p>
            <a:endParaRPr lang="fr-FR" sz="1600" smtClean="0"/>
          </a:p>
        </p:txBody>
      </p:sp>
    </p:spTree>
    <p:extLst>
      <p:ext uri="{BB962C8B-B14F-4D97-AF65-F5344CB8AC3E}">
        <p14:creationId xmlns:p14="http://schemas.microsoft.com/office/powerpoint/2010/main" val="895143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287" y="274638"/>
            <a:ext cx="8569201" cy="850106"/>
          </a:xfrm>
        </p:spPr>
        <p:txBody>
          <a:bodyPr/>
          <a:lstStyle/>
          <a:p>
            <a:r>
              <a:rPr lang="fr-FR" dirty="0" smtClean="0"/>
              <a:t>On a donc étudié le </a:t>
            </a:r>
            <a:r>
              <a:rPr lang="fr-FR" dirty="0" err="1" smtClean="0"/>
              <a:t>big</a:t>
            </a:r>
            <a:r>
              <a:rPr lang="fr-FR" dirty="0" smtClean="0"/>
              <a:t> Data, comme tout le monde</a:t>
            </a:r>
            <a:endParaRPr lang="fr-FR" dirty="0"/>
          </a:p>
        </p:txBody>
      </p:sp>
      <p:sp>
        <p:nvSpPr>
          <p:cNvPr id="7" name="Espace réservé du contenu 2"/>
          <p:cNvSpPr>
            <a:spLocks noGrp="1"/>
          </p:cNvSpPr>
          <p:nvPr>
            <p:ph idx="1"/>
          </p:nvPr>
        </p:nvSpPr>
        <p:spPr>
          <a:xfrm>
            <a:off x="395287" y="1556792"/>
            <a:ext cx="8353425" cy="4176464"/>
          </a:xfrm>
        </p:spPr>
        <p:txBody>
          <a:bodyPr/>
          <a:lstStyle/>
          <a:p>
            <a:r>
              <a:rPr lang="fr-FR" sz="1800" dirty="0" smtClean="0"/>
              <a:t>Ce qu’on écrivait en 2013 : </a:t>
            </a:r>
          </a:p>
          <a:p>
            <a:pPr lvl="1">
              <a:defRPr/>
            </a:pPr>
            <a:r>
              <a:rPr lang="fr-FR" sz="1800" dirty="0"/>
              <a:t>« </a:t>
            </a:r>
            <a:r>
              <a:rPr lang="en-US" sz="1800" dirty="0" smtClean="0"/>
              <a:t>Le Big Data est essentiellement dû à la croissance exponentielle des données de l’internet ;</a:t>
            </a:r>
          </a:p>
          <a:p>
            <a:pPr lvl="1">
              <a:defRPr/>
            </a:pPr>
            <a:r>
              <a:rPr lang="en-US" sz="1800" dirty="0" smtClean="0"/>
              <a:t>À EDF, les données sont plutôt de type standard, structurées, avec un taux de croissance plus modeste, les gros gisements de données se situent au niveau des échanges machines à machines.</a:t>
            </a:r>
            <a:r>
              <a:rPr lang="fr-FR" sz="1800" dirty="0"/>
              <a:t>  </a:t>
            </a:r>
            <a:r>
              <a:rPr lang="fr-FR" sz="1800" dirty="0" smtClean="0"/>
              <a:t>»</a:t>
            </a:r>
            <a:endParaRPr lang="en-US" sz="1800" dirty="0" smtClean="0"/>
          </a:p>
          <a:p>
            <a:pPr lvl="1">
              <a:defRPr/>
            </a:pPr>
            <a:endParaRPr lang="en-US" sz="1800" dirty="0" smtClean="0"/>
          </a:p>
          <a:p>
            <a:endParaRPr lang="fr-FR" sz="1800" dirty="0"/>
          </a:p>
        </p:txBody>
      </p:sp>
      <p:pic>
        <p:nvPicPr>
          <p:cNvPr id="4" name="Image 3" descr="DataTypeGrowth.jpg"/>
          <p:cNvPicPr>
            <a:picLocks noChangeAspect="1"/>
          </p:cNvPicPr>
          <p:nvPr/>
        </p:nvPicPr>
        <p:blipFill>
          <a:blip r:embed="rId3" cstate="print"/>
          <a:stretch>
            <a:fillRect/>
          </a:stretch>
        </p:blipFill>
        <p:spPr>
          <a:xfrm>
            <a:off x="542924" y="3427999"/>
            <a:ext cx="8058150" cy="2743200"/>
          </a:xfrm>
          <a:prstGeom prst="rect">
            <a:avLst/>
          </a:prstGeom>
        </p:spPr>
      </p:pic>
    </p:spTree>
    <p:extLst>
      <p:ext uri="{BB962C8B-B14F-4D97-AF65-F5344CB8AC3E}">
        <p14:creationId xmlns:p14="http://schemas.microsoft.com/office/powerpoint/2010/main" val="11513171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287" y="274638"/>
            <a:ext cx="8641209" cy="850106"/>
          </a:xfrm>
        </p:spPr>
        <p:txBody>
          <a:bodyPr/>
          <a:lstStyle/>
          <a:p>
            <a:r>
              <a:rPr lang="fr-FR" dirty="0" err="1" smtClean="0"/>
              <a:t>Hadoop</a:t>
            </a:r>
            <a:r>
              <a:rPr lang="fr-FR" dirty="0" smtClean="0"/>
              <a:t> ne faisait pas le poids</a:t>
            </a:r>
            <a:endParaRPr lang="fr-FR" dirty="0"/>
          </a:p>
        </p:txBody>
      </p:sp>
      <p:sp>
        <p:nvSpPr>
          <p:cNvPr id="7" name="Espace réservé du contenu 2"/>
          <p:cNvSpPr>
            <a:spLocks noGrp="1"/>
          </p:cNvSpPr>
          <p:nvPr>
            <p:ph idx="1"/>
          </p:nvPr>
        </p:nvSpPr>
        <p:spPr>
          <a:xfrm>
            <a:off x="395287" y="1556792"/>
            <a:ext cx="8353425" cy="4752528"/>
          </a:xfrm>
        </p:spPr>
        <p:txBody>
          <a:bodyPr/>
          <a:lstStyle/>
          <a:p>
            <a:r>
              <a:rPr lang="fr-FR" sz="1800" dirty="0" err="1" smtClean="0"/>
              <a:t>Hadoop</a:t>
            </a:r>
            <a:r>
              <a:rPr lang="fr-FR" sz="1800" dirty="0" smtClean="0"/>
              <a:t> : </a:t>
            </a:r>
          </a:p>
          <a:p>
            <a:pPr lvl="1">
              <a:defRPr/>
            </a:pPr>
            <a:r>
              <a:rPr lang="fr-FR" sz="1800" dirty="0" smtClean="0"/>
              <a:t>« Une </a:t>
            </a:r>
            <a:r>
              <a:rPr lang="fr-FR" sz="1800" dirty="0"/>
              <a:t>solution relativement neuve </a:t>
            </a:r>
            <a:r>
              <a:rPr lang="fr-FR" sz="1800" dirty="0" smtClean="0"/>
              <a:t>(</a:t>
            </a:r>
            <a:r>
              <a:rPr lang="fr-FR" sz="1800" dirty="0" err="1" smtClean="0"/>
              <a:t>Hortonworks</a:t>
            </a:r>
            <a:r>
              <a:rPr lang="fr-FR" sz="1800" dirty="0" smtClean="0"/>
              <a:t> 2011, </a:t>
            </a:r>
            <a:r>
              <a:rPr lang="fr-FR" sz="1800" dirty="0" err="1" smtClean="0"/>
              <a:t>Mapr</a:t>
            </a:r>
            <a:r>
              <a:rPr lang="fr-FR" sz="1800" dirty="0" smtClean="0"/>
              <a:t> 2009, </a:t>
            </a:r>
            <a:r>
              <a:rPr lang="fr-FR" sz="1800" dirty="0" err="1" smtClean="0"/>
              <a:t>Cloudera</a:t>
            </a:r>
            <a:r>
              <a:rPr lang="fr-FR" sz="1800" dirty="0" smtClean="0"/>
              <a:t> 2008), </a:t>
            </a:r>
            <a:r>
              <a:rPr lang="fr-FR" sz="1800" dirty="0"/>
              <a:t>les compétences sont encore rares ;</a:t>
            </a:r>
          </a:p>
          <a:p>
            <a:pPr lvl="1">
              <a:defRPr/>
            </a:pPr>
            <a:r>
              <a:rPr lang="fr-FR" sz="1800" dirty="0"/>
              <a:t>Pas adapté au transactionnel ;</a:t>
            </a:r>
          </a:p>
          <a:p>
            <a:pPr lvl="1">
              <a:defRPr/>
            </a:pPr>
            <a:r>
              <a:rPr lang="fr-FR" sz="1800" dirty="0"/>
              <a:t>En évolution rapide, pas encore au niveau de maturité des concurrents au niveau de l’industrialisation</a:t>
            </a:r>
            <a:r>
              <a:rPr lang="fr-FR" sz="1800" dirty="0" smtClean="0"/>
              <a:t>. »</a:t>
            </a:r>
            <a:endParaRPr lang="fr-FR" sz="1800" dirty="0"/>
          </a:p>
          <a:p>
            <a:r>
              <a:rPr lang="fr-FR" sz="1800" dirty="0"/>
              <a:t>VLDB (</a:t>
            </a:r>
            <a:r>
              <a:rPr lang="fr-FR" sz="1800" dirty="0" err="1"/>
              <a:t>Very</a:t>
            </a:r>
            <a:r>
              <a:rPr lang="fr-FR" sz="1800" dirty="0"/>
              <a:t> Large </a:t>
            </a:r>
            <a:r>
              <a:rPr lang="fr-FR" sz="1800" dirty="0" err="1"/>
              <a:t>Database</a:t>
            </a:r>
            <a:r>
              <a:rPr lang="fr-FR" sz="1800" dirty="0"/>
              <a:t>) :</a:t>
            </a:r>
          </a:p>
          <a:p>
            <a:pPr lvl="1"/>
            <a:r>
              <a:rPr lang="fr-FR" sz="1800" dirty="0"/>
              <a:t>« </a:t>
            </a:r>
            <a:r>
              <a:rPr lang="fr-FR" sz="1800" dirty="0" smtClean="0"/>
              <a:t>solutions </a:t>
            </a:r>
            <a:r>
              <a:rPr lang="fr-FR" sz="1800" dirty="0"/>
              <a:t>utilisant des techniques de parallélisation des traitements </a:t>
            </a:r>
            <a:r>
              <a:rPr lang="fr-FR" sz="1800" dirty="0" smtClean="0"/>
              <a:t>conçues </a:t>
            </a:r>
            <a:r>
              <a:rPr lang="fr-FR" sz="1800" dirty="0"/>
              <a:t>pour le traitement de très gros volumes de données structurées </a:t>
            </a:r>
            <a:r>
              <a:rPr lang="fr-FR" sz="1800" dirty="0" smtClean="0"/>
              <a:t>;</a:t>
            </a:r>
          </a:p>
          <a:p>
            <a:pPr lvl="1"/>
            <a:r>
              <a:rPr lang="fr-FR" sz="1800" dirty="0" smtClean="0"/>
              <a:t>Pour </a:t>
            </a:r>
            <a:r>
              <a:rPr lang="fr-FR" sz="1800" dirty="0"/>
              <a:t>les VLDB, </a:t>
            </a:r>
            <a:r>
              <a:rPr lang="fr-FR" sz="1800" dirty="0" err="1"/>
              <a:t>Hadoop</a:t>
            </a:r>
            <a:r>
              <a:rPr lang="fr-FR" sz="1800" dirty="0"/>
              <a:t> est une solution complémentaire permettant de gérer les données non </a:t>
            </a:r>
            <a:r>
              <a:rPr lang="fr-FR" sz="1800" dirty="0" smtClean="0"/>
              <a:t>structurées ;</a:t>
            </a:r>
          </a:p>
          <a:p>
            <a:pPr lvl="1"/>
            <a:r>
              <a:rPr lang="fr-FR" sz="1800" dirty="0" smtClean="0"/>
              <a:t>La </a:t>
            </a:r>
            <a:r>
              <a:rPr lang="fr-FR" sz="1800" dirty="0"/>
              <a:t>plupart des VLDB proposent des </a:t>
            </a:r>
            <a:r>
              <a:rPr lang="fr-FR" sz="1800" dirty="0" err="1"/>
              <a:t>appliances</a:t>
            </a:r>
            <a:r>
              <a:rPr lang="fr-FR" sz="1800" dirty="0"/>
              <a:t> </a:t>
            </a:r>
            <a:r>
              <a:rPr lang="fr-FR" sz="1800" dirty="0" err="1"/>
              <a:t>Hadoop</a:t>
            </a:r>
            <a:r>
              <a:rPr lang="fr-FR" sz="1800" dirty="0"/>
              <a:t> ou des connecteurs </a:t>
            </a:r>
            <a:r>
              <a:rPr lang="fr-FR" sz="1800" dirty="0" err="1" smtClean="0"/>
              <a:t>Hadoop</a:t>
            </a:r>
            <a:r>
              <a:rPr lang="fr-FR" sz="1800" dirty="0" smtClean="0"/>
              <a:t> ;</a:t>
            </a:r>
          </a:p>
          <a:p>
            <a:pPr lvl="1"/>
            <a:r>
              <a:rPr lang="fr-FR" sz="1800" dirty="0" smtClean="0"/>
              <a:t>Dans </a:t>
            </a:r>
            <a:r>
              <a:rPr lang="fr-FR" sz="1800" dirty="0"/>
              <a:t>certains cas, </a:t>
            </a:r>
            <a:r>
              <a:rPr lang="fr-FR" sz="1800" dirty="0" err="1"/>
              <a:t>Hadoop</a:t>
            </a:r>
            <a:r>
              <a:rPr lang="fr-FR" sz="1800" dirty="0"/>
              <a:t> peut être vu comme une alternative aux </a:t>
            </a:r>
            <a:r>
              <a:rPr lang="fr-FR" sz="1800" dirty="0" smtClean="0"/>
              <a:t>VLDB. »</a:t>
            </a:r>
            <a:endParaRPr lang="fr-FR" sz="1800" dirty="0"/>
          </a:p>
          <a:p>
            <a:pPr>
              <a:defRPr/>
            </a:pPr>
            <a:endParaRPr lang="fr-FR" sz="1800" dirty="0"/>
          </a:p>
        </p:txBody>
      </p:sp>
    </p:spTree>
    <p:extLst>
      <p:ext uri="{BB962C8B-B14F-4D97-AF65-F5344CB8AC3E}">
        <p14:creationId xmlns:p14="http://schemas.microsoft.com/office/powerpoint/2010/main" val="18645841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287" y="274638"/>
            <a:ext cx="8569201" cy="850106"/>
          </a:xfrm>
        </p:spPr>
        <p:txBody>
          <a:bodyPr/>
          <a:lstStyle/>
          <a:p>
            <a:r>
              <a:rPr lang="fr-FR" dirty="0" smtClean="0"/>
              <a:t>Mais ça valait le coup d’essayer</a:t>
            </a:r>
            <a:endParaRPr lang="fr-FR" dirty="0"/>
          </a:p>
        </p:txBody>
      </p:sp>
      <p:sp>
        <p:nvSpPr>
          <p:cNvPr id="7" name="Espace réservé du contenu 2"/>
          <p:cNvSpPr>
            <a:spLocks noGrp="1"/>
          </p:cNvSpPr>
          <p:nvPr>
            <p:ph idx="1"/>
          </p:nvPr>
        </p:nvSpPr>
        <p:spPr>
          <a:xfrm>
            <a:off x="395287" y="1556792"/>
            <a:ext cx="8353425" cy="4680520"/>
          </a:xfrm>
        </p:spPr>
        <p:txBody>
          <a:bodyPr/>
          <a:lstStyle/>
          <a:p>
            <a:r>
              <a:rPr lang="fr-FR" sz="1800" dirty="0"/>
              <a:t>C</a:t>
            </a:r>
            <a:r>
              <a:rPr lang="fr-FR" sz="1800" dirty="0" smtClean="0"/>
              <a:t>onclusion de l’époque :</a:t>
            </a:r>
          </a:p>
          <a:p>
            <a:pPr lvl="1"/>
            <a:r>
              <a:rPr lang="fr-FR" sz="1800" dirty="0" smtClean="0"/>
              <a:t>«  Pour les très grosses applications, l’usage des VLDB de type </a:t>
            </a:r>
            <a:r>
              <a:rPr lang="fr-FR" sz="1800" dirty="0"/>
              <a:t>Oracle, SAP, </a:t>
            </a:r>
            <a:r>
              <a:rPr lang="fr-FR" sz="1800" dirty="0" err="1" smtClean="0"/>
              <a:t>Teradata</a:t>
            </a:r>
            <a:r>
              <a:rPr lang="fr-FR" sz="1800" dirty="0" smtClean="0"/>
              <a:t> est justifiée ;</a:t>
            </a:r>
            <a:endParaRPr lang="is-IS" sz="1800" dirty="0" smtClean="0"/>
          </a:p>
          <a:p>
            <a:pPr lvl="1"/>
            <a:r>
              <a:rPr lang="is-IS" sz="1800" dirty="0" smtClean="0"/>
              <a:t>En ce qui concerne Hadoop : </a:t>
            </a:r>
            <a:r>
              <a:rPr lang="fr-FR" sz="1800" dirty="0"/>
              <a:t>l</a:t>
            </a:r>
            <a:r>
              <a:rPr lang="fr-FR" sz="1800" dirty="0" smtClean="0"/>
              <a:t>es </a:t>
            </a:r>
            <a:r>
              <a:rPr lang="fr-FR" sz="1800" dirty="0"/>
              <a:t>promesses de réduction de coût et d’amélioration des performances sont réelles, en particulier dans les domaines de l’archivage actif et de l’</a:t>
            </a:r>
            <a:r>
              <a:rPr lang="fr-FR" sz="1800" dirty="0" err="1"/>
              <a:t>offloading</a:t>
            </a:r>
            <a:r>
              <a:rPr lang="fr-FR" sz="1800" dirty="0"/>
              <a:t> </a:t>
            </a:r>
            <a:r>
              <a:rPr lang="fr-FR" sz="1800" dirty="0" smtClean="0"/>
              <a:t>applicatif ; »</a:t>
            </a:r>
            <a:endParaRPr lang="fr-FR" sz="1800" dirty="0"/>
          </a:p>
          <a:p>
            <a:pPr lvl="1">
              <a:defRPr/>
            </a:pPr>
            <a:r>
              <a:rPr lang="fr-FR" sz="1800" dirty="0"/>
              <a:t>Le faible coût d’un cluster incite fortement à envisager l’introduction d’</a:t>
            </a:r>
            <a:r>
              <a:rPr lang="fr-FR" sz="1800" dirty="0" err="1"/>
              <a:t>Hadoop</a:t>
            </a:r>
            <a:r>
              <a:rPr lang="fr-FR" sz="1800" dirty="0"/>
              <a:t> dans notre </a:t>
            </a:r>
            <a:r>
              <a:rPr lang="fr-FR" sz="1800" dirty="0" smtClean="0"/>
              <a:t>SI. »</a:t>
            </a:r>
          </a:p>
          <a:p>
            <a:pPr>
              <a:defRPr/>
            </a:pPr>
            <a:r>
              <a:rPr lang="fr-FR" sz="1800" dirty="0" smtClean="0"/>
              <a:t>Si on lit entre les lignes :</a:t>
            </a:r>
          </a:p>
          <a:p>
            <a:pPr lvl="1">
              <a:defRPr/>
            </a:pPr>
            <a:r>
              <a:rPr lang="fr-FR" sz="1800" dirty="0" err="1" smtClean="0"/>
              <a:t>Hadoop</a:t>
            </a:r>
            <a:r>
              <a:rPr lang="fr-FR" sz="1800" dirty="0" smtClean="0"/>
              <a:t> ça n’est pas cher, on ne prend pas trop de risques à l’expérimenter ;</a:t>
            </a:r>
          </a:p>
          <a:p>
            <a:pPr lvl="1">
              <a:defRPr/>
            </a:pPr>
            <a:r>
              <a:rPr lang="fr-FR" sz="1800" dirty="0" smtClean="0"/>
              <a:t>On fera peut-être des gains d’infrastructure par rapport à l’existant ;</a:t>
            </a:r>
          </a:p>
          <a:p>
            <a:pPr lvl="1">
              <a:defRPr/>
            </a:pPr>
            <a:r>
              <a:rPr lang="fr-FR" sz="1800" dirty="0" smtClean="0"/>
              <a:t>D’un point de vue fonctionnel, on verra bien à quoi ça va nous servir ;</a:t>
            </a:r>
            <a:endParaRPr lang="is-IS" sz="1800" dirty="0" smtClean="0"/>
          </a:p>
          <a:p>
            <a:pPr lvl="1">
              <a:defRPr/>
            </a:pPr>
            <a:r>
              <a:rPr lang="is-IS" sz="1800" dirty="0" smtClean="0"/>
              <a:t>En tout cas, ça ne remplacera jamais les systèmes actuels...</a:t>
            </a:r>
            <a:endParaRPr lang="fr-FR" sz="1800" dirty="0"/>
          </a:p>
        </p:txBody>
      </p:sp>
    </p:spTree>
    <p:extLst>
      <p:ext uri="{BB962C8B-B14F-4D97-AF65-F5344CB8AC3E}">
        <p14:creationId xmlns:p14="http://schemas.microsoft.com/office/powerpoint/2010/main" val="5945071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287" y="274638"/>
            <a:ext cx="8569201" cy="850106"/>
          </a:xfrm>
        </p:spPr>
        <p:txBody>
          <a:bodyPr/>
          <a:lstStyle/>
          <a:p>
            <a:r>
              <a:rPr lang="fr-FR" dirty="0" smtClean="0"/>
              <a:t>4 ans après</a:t>
            </a:r>
            <a:r>
              <a:rPr lang="is-IS" dirty="0" smtClean="0"/>
              <a:t>… Le paysage Big DaTA à EDF</a:t>
            </a:r>
            <a:endParaRPr lang="fr-FR" dirty="0"/>
          </a:p>
        </p:txBody>
      </p:sp>
      <p:sp>
        <p:nvSpPr>
          <p:cNvPr id="7" name="Espace réservé du contenu 2"/>
          <p:cNvSpPr>
            <a:spLocks noGrp="1"/>
          </p:cNvSpPr>
          <p:nvPr>
            <p:ph idx="1"/>
          </p:nvPr>
        </p:nvSpPr>
        <p:spPr>
          <a:xfrm>
            <a:off x="395287" y="1628800"/>
            <a:ext cx="8353425" cy="4680520"/>
          </a:xfrm>
        </p:spPr>
        <p:txBody>
          <a:bodyPr/>
          <a:lstStyle/>
          <a:p>
            <a:r>
              <a:rPr lang="fr-FR" sz="1800" dirty="0" smtClean="0"/>
              <a:t>1 solution </a:t>
            </a:r>
            <a:r>
              <a:rPr lang="fr-FR" sz="1800" dirty="0" err="1" smtClean="0"/>
              <a:t>Teradata</a:t>
            </a:r>
            <a:r>
              <a:rPr lang="fr-FR" sz="1800" dirty="0" smtClean="0"/>
              <a:t> :</a:t>
            </a:r>
          </a:p>
          <a:p>
            <a:pPr lvl="1"/>
            <a:r>
              <a:rPr lang="fr-FR" sz="1800" dirty="0" smtClean="0"/>
              <a:t>Mise en œuvre avant la montée en puissance d’</a:t>
            </a:r>
            <a:r>
              <a:rPr lang="fr-FR" sz="1800" dirty="0" err="1" smtClean="0"/>
              <a:t>Hadoop</a:t>
            </a:r>
            <a:r>
              <a:rPr lang="fr-FR" sz="1800" dirty="0" smtClean="0"/>
              <a:t> ;</a:t>
            </a:r>
          </a:p>
          <a:p>
            <a:pPr lvl="1"/>
            <a:r>
              <a:rPr lang="fr-FR" sz="1800" dirty="0" smtClean="0"/>
              <a:t>Aujourd’hui on ne recommencerait peut-être pas.</a:t>
            </a:r>
          </a:p>
          <a:p>
            <a:r>
              <a:rPr lang="fr-FR" sz="1800" dirty="0" smtClean="0"/>
              <a:t>1 solution Oracle </a:t>
            </a:r>
            <a:r>
              <a:rPr lang="fr-FR" sz="1800" dirty="0" err="1" smtClean="0"/>
              <a:t>Exadata</a:t>
            </a:r>
            <a:r>
              <a:rPr lang="fr-FR" sz="1800" dirty="0" smtClean="0"/>
              <a:t> :</a:t>
            </a:r>
          </a:p>
          <a:p>
            <a:pPr lvl="1"/>
            <a:r>
              <a:rPr lang="fr-FR" sz="1800" dirty="0" smtClean="0"/>
              <a:t>Utilisée pour la consolidation de base Oracle ;</a:t>
            </a:r>
          </a:p>
          <a:p>
            <a:r>
              <a:rPr lang="fr-FR" sz="1800" dirty="0" smtClean="0"/>
              <a:t>Le reste des usages </a:t>
            </a:r>
            <a:r>
              <a:rPr lang="fr-FR" sz="1800" dirty="0" err="1" smtClean="0"/>
              <a:t>Big</a:t>
            </a:r>
            <a:r>
              <a:rPr lang="fr-FR" sz="1800" dirty="0" smtClean="0"/>
              <a:t> Data sont couverts par </a:t>
            </a:r>
            <a:r>
              <a:rPr lang="fr-FR" sz="1800" dirty="0" err="1" smtClean="0"/>
              <a:t>Hadoop</a:t>
            </a:r>
            <a:r>
              <a:rPr lang="fr-FR" sz="1800" dirty="0" smtClean="0"/>
              <a:t> et l’open source</a:t>
            </a:r>
          </a:p>
          <a:p>
            <a:pPr lvl="1"/>
            <a:endParaRPr lang="fr-FR" sz="1800" dirty="0"/>
          </a:p>
          <a:p>
            <a:pPr lvl="1"/>
            <a:endParaRPr lang="fr-FR" sz="1800" dirty="0" smtClean="0"/>
          </a:p>
        </p:txBody>
      </p:sp>
    </p:spTree>
    <p:extLst>
      <p:ext uri="{BB962C8B-B14F-4D97-AF65-F5344CB8AC3E}">
        <p14:creationId xmlns:p14="http://schemas.microsoft.com/office/powerpoint/2010/main" val="6416196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Contexte et enjeux de la production nucléaire à EDF</a:t>
            </a:r>
            <a:endParaRPr lang="fr-FR" dirty="0"/>
          </a:p>
        </p:txBody>
      </p:sp>
      <p:sp>
        <p:nvSpPr>
          <p:cNvPr id="7" name="Espace réservé du contenu 2"/>
          <p:cNvSpPr>
            <a:spLocks noGrp="1"/>
          </p:cNvSpPr>
          <p:nvPr>
            <p:ph idx="1"/>
          </p:nvPr>
        </p:nvSpPr>
        <p:spPr>
          <a:xfrm>
            <a:off x="395287" y="1556792"/>
            <a:ext cx="8353425" cy="4176464"/>
          </a:xfrm>
        </p:spPr>
        <p:txBody>
          <a:bodyPr/>
          <a:lstStyle/>
          <a:p>
            <a:r>
              <a:rPr lang="fr-FR" sz="1800" dirty="0" smtClean="0"/>
              <a:t>Le parc nucléaire français, EDF premier exploitant mondial :</a:t>
            </a:r>
          </a:p>
          <a:p>
            <a:pPr lvl="1"/>
            <a:r>
              <a:rPr lang="fr-FR" sz="1800" dirty="0" smtClean="0"/>
              <a:t>Émergence dans les années 60 ;</a:t>
            </a:r>
          </a:p>
          <a:p>
            <a:pPr lvl="1"/>
            <a:r>
              <a:rPr lang="fr-FR" sz="1800" dirty="0" smtClean="0"/>
              <a:t>Une phase industrielle dans les année 70-80 ;</a:t>
            </a:r>
          </a:p>
          <a:p>
            <a:pPr lvl="1"/>
            <a:r>
              <a:rPr lang="fr-FR" sz="1800" dirty="0" smtClean="0"/>
              <a:t>L’achèvement du parc dans les années 90 ;</a:t>
            </a:r>
          </a:p>
          <a:p>
            <a:pPr lvl="1"/>
            <a:r>
              <a:rPr lang="fr-FR" sz="1800" dirty="0"/>
              <a:t>1</a:t>
            </a:r>
            <a:r>
              <a:rPr lang="fr-FR" sz="1800" dirty="0" smtClean="0"/>
              <a:t>9 sites et 58 tranches ;</a:t>
            </a:r>
          </a:p>
          <a:p>
            <a:pPr lvl="1"/>
            <a:r>
              <a:rPr lang="fr-FR" sz="1800" dirty="0" smtClean="0"/>
              <a:t>Un patrimoine industriel conçu en majorité « au </a:t>
            </a:r>
            <a:r>
              <a:rPr lang="fr-FR" sz="1800" dirty="0" err="1" smtClean="0"/>
              <a:t>rotring</a:t>
            </a:r>
            <a:r>
              <a:rPr lang="fr-FR" sz="1800" dirty="0" smtClean="0"/>
              <a:t> et à la planche à dessin» ;</a:t>
            </a:r>
          </a:p>
          <a:p>
            <a:pPr lvl="1"/>
            <a:r>
              <a:rPr lang="fr-FR" sz="1800" dirty="0" smtClean="0"/>
              <a:t>La nouvelle génération avec l’EPR de Flamanville.</a:t>
            </a:r>
          </a:p>
          <a:p>
            <a:r>
              <a:rPr lang="fr-FR" sz="1800" dirty="0" smtClean="0"/>
              <a:t>Un impératif : </a:t>
            </a:r>
            <a:r>
              <a:rPr lang="fr-FR" sz="1800" u="sng" dirty="0" smtClean="0"/>
              <a:t>produire en toute sureté </a:t>
            </a:r>
            <a:r>
              <a:rPr lang="fr-FR" sz="1800" dirty="0" smtClean="0"/>
              <a:t>:</a:t>
            </a:r>
          </a:p>
          <a:p>
            <a:pPr lvl="1"/>
            <a:r>
              <a:rPr lang="fr-FR" sz="1800" dirty="0" smtClean="0"/>
              <a:t>Objectif de production annuelle = 420 TWh.</a:t>
            </a:r>
            <a:endParaRPr lang="fr-FR" sz="1800"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552" y="3605113"/>
            <a:ext cx="3268960" cy="3280271"/>
          </a:xfrm>
          <a:prstGeom prst="rect">
            <a:avLst/>
          </a:prstGeom>
        </p:spPr>
      </p:pic>
    </p:spTree>
    <p:extLst>
      <p:ext uri="{BB962C8B-B14F-4D97-AF65-F5344CB8AC3E}">
        <p14:creationId xmlns:p14="http://schemas.microsoft.com/office/powerpoint/2010/main" val="20100552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287" y="274638"/>
            <a:ext cx="8569201" cy="850106"/>
          </a:xfrm>
        </p:spPr>
        <p:txBody>
          <a:bodyPr/>
          <a:lstStyle/>
          <a:p>
            <a:r>
              <a:rPr lang="fr-FR" dirty="0" smtClean="0"/>
              <a:t>Une offre interne </a:t>
            </a:r>
            <a:r>
              <a:rPr lang="fr-FR" dirty="0" err="1" smtClean="0"/>
              <a:t>Hadoop</a:t>
            </a:r>
            <a:r>
              <a:rPr lang="fr-FR" dirty="0" smtClean="0"/>
              <a:t> qui s’</a:t>
            </a:r>
            <a:r>
              <a:rPr lang="fr-FR" dirty="0"/>
              <a:t>é</a:t>
            </a:r>
            <a:r>
              <a:rPr lang="fr-FR" dirty="0" smtClean="0"/>
              <a:t>toffe</a:t>
            </a:r>
            <a:endParaRPr lang="fr-FR" dirty="0"/>
          </a:p>
        </p:txBody>
      </p:sp>
      <p:sp>
        <p:nvSpPr>
          <p:cNvPr id="7" name="Espace réservé du contenu 2"/>
          <p:cNvSpPr>
            <a:spLocks noGrp="1"/>
          </p:cNvSpPr>
          <p:nvPr>
            <p:ph idx="1"/>
          </p:nvPr>
        </p:nvSpPr>
        <p:spPr>
          <a:xfrm>
            <a:off x="395287" y="1556792"/>
            <a:ext cx="8353425" cy="4680520"/>
          </a:xfrm>
        </p:spPr>
        <p:txBody>
          <a:bodyPr/>
          <a:lstStyle/>
          <a:p>
            <a:r>
              <a:rPr lang="fr-FR" altLang="fr-FR" sz="1800" dirty="0" smtClean="0"/>
              <a:t>3 environnements opérationnels :</a:t>
            </a:r>
          </a:p>
          <a:p>
            <a:endParaRPr lang="fr-FR" altLang="fr-FR" sz="1800" dirty="0"/>
          </a:p>
          <a:p>
            <a:endParaRPr lang="fr-FR" altLang="fr-FR" sz="1800" dirty="0" smtClean="0"/>
          </a:p>
          <a:p>
            <a:endParaRPr lang="fr-FR" altLang="fr-FR" sz="1800" dirty="0"/>
          </a:p>
          <a:p>
            <a:r>
              <a:rPr lang="fr-FR" altLang="fr-FR" sz="1800" dirty="0" smtClean="0"/>
              <a:t>Les </a:t>
            </a:r>
            <a:r>
              <a:rPr lang="fr-FR" altLang="fr-FR" sz="1800" dirty="0"/>
              <a:t>composants techniques sont tous </a:t>
            </a:r>
            <a:r>
              <a:rPr lang="fr-FR" altLang="fr-FR" sz="1800" dirty="0" smtClean="0"/>
              <a:t>:</a:t>
            </a:r>
          </a:p>
          <a:p>
            <a:pPr lvl="1"/>
            <a:r>
              <a:rPr lang="fr-FR" altLang="fr-FR" sz="1800" dirty="0" smtClean="0"/>
              <a:t>Open-source ;</a:t>
            </a:r>
          </a:p>
          <a:p>
            <a:pPr lvl="1"/>
            <a:r>
              <a:rPr lang="fr-FR" altLang="fr-FR" sz="1800" dirty="0" smtClean="0"/>
              <a:t>Issus </a:t>
            </a:r>
            <a:r>
              <a:rPr lang="fr-FR" altLang="fr-FR" sz="1800" dirty="0"/>
              <a:t>de la fondation </a:t>
            </a:r>
            <a:r>
              <a:rPr lang="fr-FR" altLang="fr-FR" sz="1800" dirty="0" smtClean="0"/>
              <a:t>Apache ;</a:t>
            </a:r>
            <a:endParaRPr lang="fr-FR" altLang="fr-FR" sz="1800" dirty="0"/>
          </a:p>
          <a:p>
            <a:pPr lvl="1"/>
            <a:r>
              <a:rPr lang="fr-FR" altLang="fr-FR" sz="1800" dirty="0"/>
              <a:t>P</a:t>
            </a:r>
            <a:r>
              <a:rPr lang="fr-FR" altLang="fr-FR" sz="1800" dirty="0" smtClean="0"/>
              <a:t>ackagés </a:t>
            </a:r>
            <a:r>
              <a:rPr lang="fr-FR" altLang="fr-FR" sz="1800" dirty="0"/>
              <a:t>par </a:t>
            </a:r>
            <a:r>
              <a:rPr lang="fr-FR" altLang="fr-FR" sz="1800" dirty="0" err="1" smtClean="0"/>
              <a:t>Hortonworks</a:t>
            </a:r>
            <a:r>
              <a:rPr lang="fr-FR" altLang="fr-FR" sz="1800" dirty="0" smtClean="0"/>
              <a:t> ;</a:t>
            </a:r>
            <a:endParaRPr lang="fr-FR" altLang="fr-FR" sz="1800" dirty="0"/>
          </a:p>
          <a:p>
            <a:pPr lvl="1"/>
            <a:endParaRPr lang="fr-FR" sz="1800" dirty="0"/>
          </a:p>
          <a:p>
            <a:pPr lvl="1"/>
            <a:endParaRPr lang="fr-FR" sz="1800" dirty="0" smtClean="0"/>
          </a:p>
        </p:txBody>
      </p:sp>
      <p:sp>
        <p:nvSpPr>
          <p:cNvPr id="4" name="Organigramme : Préparation 6"/>
          <p:cNvSpPr>
            <a:spLocks noChangeArrowheads="1"/>
          </p:cNvSpPr>
          <p:nvPr/>
        </p:nvSpPr>
        <p:spPr bwMode="auto">
          <a:xfrm>
            <a:off x="4018979" y="4284216"/>
            <a:ext cx="1555750" cy="1220788"/>
          </a:xfrm>
          <a:prstGeom prst="flowChartPreparation">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defRPr sz="1000">
                <a:solidFill>
                  <a:schemeClr val="bg2"/>
                </a:solidFill>
                <a:latin typeface="Arial" charset="0"/>
                <a:ea typeface="Arial" charset="0"/>
                <a:cs typeface="Arial" charset="0"/>
              </a:defRPr>
            </a:lvl1pPr>
            <a:lvl2pPr marL="742950" indent="-285750">
              <a:defRPr sz="1000">
                <a:solidFill>
                  <a:schemeClr val="bg2"/>
                </a:solidFill>
                <a:latin typeface="Arial" charset="0"/>
                <a:ea typeface="Arial" charset="0"/>
                <a:cs typeface="Arial" charset="0"/>
              </a:defRPr>
            </a:lvl2pPr>
            <a:lvl3pPr marL="1143000" indent="-228600">
              <a:defRPr sz="1000">
                <a:solidFill>
                  <a:schemeClr val="bg2"/>
                </a:solidFill>
                <a:latin typeface="Arial" charset="0"/>
                <a:ea typeface="Arial" charset="0"/>
                <a:cs typeface="Arial" charset="0"/>
              </a:defRPr>
            </a:lvl3pPr>
            <a:lvl4pPr marL="1600200" indent="-228600">
              <a:defRPr sz="1000">
                <a:solidFill>
                  <a:schemeClr val="bg2"/>
                </a:solidFill>
                <a:latin typeface="Arial" charset="0"/>
                <a:ea typeface="Arial" charset="0"/>
                <a:cs typeface="Arial" charset="0"/>
              </a:defRPr>
            </a:lvl4pPr>
            <a:lvl5pPr marL="2057400" indent="-228600">
              <a:defRPr sz="1000">
                <a:solidFill>
                  <a:schemeClr val="bg2"/>
                </a:solidFill>
                <a:latin typeface="Arial" charset="0"/>
                <a:ea typeface="Arial" charset="0"/>
                <a:cs typeface="Arial" charset="0"/>
              </a:defRPr>
            </a:lvl5pPr>
            <a:lvl6pPr marL="2514600" indent="-228600" eaLnBrk="0" fontAlgn="base" hangingPunct="0">
              <a:spcBef>
                <a:spcPct val="0"/>
              </a:spcBef>
              <a:spcAft>
                <a:spcPct val="0"/>
              </a:spcAft>
              <a:defRPr sz="1000">
                <a:solidFill>
                  <a:schemeClr val="bg2"/>
                </a:solidFill>
                <a:latin typeface="Arial" charset="0"/>
                <a:ea typeface="Arial" charset="0"/>
                <a:cs typeface="Arial" charset="0"/>
              </a:defRPr>
            </a:lvl6pPr>
            <a:lvl7pPr marL="2971800" indent="-228600" eaLnBrk="0" fontAlgn="base" hangingPunct="0">
              <a:spcBef>
                <a:spcPct val="0"/>
              </a:spcBef>
              <a:spcAft>
                <a:spcPct val="0"/>
              </a:spcAft>
              <a:defRPr sz="1000">
                <a:solidFill>
                  <a:schemeClr val="bg2"/>
                </a:solidFill>
                <a:latin typeface="Arial" charset="0"/>
                <a:ea typeface="Arial" charset="0"/>
                <a:cs typeface="Arial" charset="0"/>
              </a:defRPr>
            </a:lvl7pPr>
            <a:lvl8pPr marL="3429000" indent="-228600" eaLnBrk="0" fontAlgn="base" hangingPunct="0">
              <a:spcBef>
                <a:spcPct val="0"/>
              </a:spcBef>
              <a:spcAft>
                <a:spcPct val="0"/>
              </a:spcAft>
              <a:defRPr sz="1000">
                <a:solidFill>
                  <a:schemeClr val="bg2"/>
                </a:solidFill>
                <a:latin typeface="Arial" charset="0"/>
                <a:ea typeface="Arial" charset="0"/>
                <a:cs typeface="Arial" charset="0"/>
              </a:defRPr>
            </a:lvl8pPr>
            <a:lvl9pPr marL="3886200" indent="-228600" eaLnBrk="0" fontAlgn="base" hangingPunct="0">
              <a:spcBef>
                <a:spcPct val="0"/>
              </a:spcBef>
              <a:spcAft>
                <a:spcPct val="0"/>
              </a:spcAft>
              <a:defRPr sz="1000">
                <a:solidFill>
                  <a:schemeClr val="bg2"/>
                </a:solidFill>
                <a:latin typeface="Arial" charset="0"/>
                <a:ea typeface="Arial" charset="0"/>
                <a:cs typeface="Arial" charset="0"/>
              </a:defRPr>
            </a:lvl9pPr>
          </a:lstStyle>
          <a:p>
            <a:pPr eaLnBrk="1" hangingPunct="1"/>
            <a:endParaRPr lang="fr-FR" altLang="fr-FR"/>
          </a:p>
        </p:txBody>
      </p:sp>
      <p:sp>
        <p:nvSpPr>
          <p:cNvPr id="5" name="Organigramme : Préparation 9"/>
          <p:cNvSpPr>
            <a:spLocks noChangeArrowheads="1"/>
          </p:cNvSpPr>
          <p:nvPr/>
        </p:nvSpPr>
        <p:spPr bwMode="auto">
          <a:xfrm>
            <a:off x="5692204" y="5177979"/>
            <a:ext cx="1868487" cy="1565275"/>
          </a:xfrm>
          <a:prstGeom prst="flowChartPreparation">
            <a:avLst/>
          </a:prstGeom>
          <a:solidFill>
            <a:srgbClr val="0070C0"/>
          </a:solidFill>
          <a:ln w="38100">
            <a:solidFill>
              <a:schemeClr val="bg1"/>
            </a:solidFill>
            <a:miter lim="800000"/>
            <a:headEnd/>
            <a:tailEnd/>
          </a:ln>
          <a:effectLst>
            <a:outerShdw blurRad="40000" dist="20000" dir="5400000" rotWithShape="0">
              <a:srgbClr val="000000">
                <a:alpha val="37999"/>
              </a:srgbClr>
            </a:outerShdw>
          </a:effectLst>
        </p:spPr>
        <p:txBody>
          <a:bodyPr lIns="0" tIns="0" rIns="0" bIns="0" anchor="ctr"/>
          <a:lstStyle>
            <a:lvl1pPr>
              <a:defRPr sz="1000">
                <a:solidFill>
                  <a:schemeClr val="bg2"/>
                </a:solidFill>
                <a:latin typeface="Arial" charset="0"/>
                <a:ea typeface="Arial" charset="0"/>
                <a:cs typeface="Arial" charset="0"/>
              </a:defRPr>
            </a:lvl1pPr>
            <a:lvl2pPr marL="742950" indent="-285750">
              <a:defRPr sz="1000">
                <a:solidFill>
                  <a:schemeClr val="bg2"/>
                </a:solidFill>
                <a:latin typeface="Arial" charset="0"/>
                <a:ea typeface="Arial" charset="0"/>
                <a:cs typeface="Arial" charset="0"/>
              </a:defRPr>
            </a:lvl2pPr>
            <a:lvl3pPr marL="1143000" indent="-228600">
              <a:defRPr sz="1000">
                <a:solidFill>
                  <a:schemeClr val="bg2"/>
                </a:solidFill>
                <a:latin typeface="Arial" charset="0"/>
                <a:ea typeface="Arial" charset="0"/>
                <a:cs typeface="Arial" charset="0"/>
              </a:defRPr>
            </a:lvl3pPr>
            <a:lvl4pPr marL="1600200" indent="-228600">
              <a:defRPr sz="1000">
                <a:solidFill>
                  <a:schemeClr val="bg2"/>
                </a:solidFill>
                <a:latin typeface="Arial" charset="0"/>
                <a:ea typeface="Arial" charset="0"/>
                <a:cs typeface="Arial" charset="0"/>
              </a:defRPr>
            </a:lvl4pPr>
            <a:lvl5pPr marL="2057400" indent="-228600">
              <a:defRPr sz="1000">
                <a:solidFill>
                  <a:schemeClr val="bg2"/>
                </a:solidFill>
                <a:latin typeface="Arial" charset="0"/>
                <a:ea typeface="Arial" charset="0"/>
                <a:cs typeface="Arial" charset="0"/>
              </a:defRPr>
            </a:lvl5pPr>
            <a:lvl6pPr marL="2514600" indent="-228600" eaLnBrk="0" fontAlgn="base" hangingPunct="0">
              <a:spcBef>
                <a:spcPct val="0"/>
              </a:spcBef>
              <a:spcAft>
                <a:spcPct val="0"/>
              </a:spcAft>
              <a:defRPr sz="1000">
                <a:solidFill>
                  <a:schemeClr val="bg2"/>
                </a:solidFill>
                <a:latin typeface="Arial" charset="0"/>
                <a:ea typeface="Arial" charset="0"/>
                <a:cs typeface="Arial" charset="0"/>
              </a:defRPr>
            </a:lvl6pPr>
            <a:lvl7pPr marL="2971800" indent="-228600" eaLnBrk="0" fontAlgn="base" hangingPunct="0">
              <a:spcBef>
                <a:spcPct val="0"/>
              </a:spcBef>
              <a:spcAft>
                <a:spcPct val="0"/>
              </a:spcAft>
              <a:defRPr sz="1000">
                <a:solidFill>
                  <a:schemeClr val="bg2"/>
                </a:solidFill>
                <a:latin typeface="Arial" charset="0"/>
                <a:ea typeface="Arial" charset="0"/>
                <a:cs typeface="Arial" charset="0"/>
              </a:defRPr>
            </a:lvl7pPr>
            <a:lvl8pPr marL="3429000" indent="-228600" eaLnBrk="0" fontAlgn="base" hangingPunct="0">
              <a:spcBef>
                <a:spcPct val="0"/>
              </a:spcBef>
              <a:spcAft>
                <a:spcPct val="0"/>
              </a:spcAft>
              <a:defRPr sz="1000">
                <a:solidFill>
                  <a:schemeClr val="bg2"/>
                </a:solidFill>
                <a:latin typeface="Arial" charset="0"/>
                <a:ea typeface="Arial" charset="0"/>
                <a:cs typeface="Arial" charset="0"/>
              </a:defRPr>
            </a:lvl8pPr>
            <a:lvl9pPr marL="3886200" indent="-228600" eaLnBrk="0" fontAlgn="base" hangingPunct="0">
              <a:spcBef>
                <a:spcPct val="0"/>
              </a:spcBef>
              <a:spcAft>
                <a:spcPct val="0"/>
              </a:spcAft>
              <a:defRPr sz="1000">
                <a:solidFill>
                  <a:schemeClr val="bg2"/>
                </a:solidFill>
                <a:latin typeface="Arial" charset="0"/>
                <a:ea typeface="Arial" charset="0"/>
                <a:cs typeface="Arial" charset="0"/>
              </a:defRPr>
            </a:lvl9pPr>
          </a:lstStyle>
          <a:p>
            <a:pPr algn="ctr" eaLnBrk="1" hangingPunct="1"/>
            <a:endParaRPr lang="fr-FR" altLang="fr-FR" sz="1200" b="1">
              <a:solidFill>
                <a:schemeClr val="bg1"/>
              </a:solidFill>
            </a:endParaRPr>
          </a:p>
          <a:p>
            <a:pPr algn="ctr" eaLnBrk="1" hangingPunct="1"/>
            <a:r>
              <a:rPr lang="fr-FR" altLang="fr-FR" sz="1200" b="1">
                <a:solidFill>
                  <a:schemeClr val="bg1"/>
                </a:solidFill>
              </a:rPr>
              <a:t>HADOOP</a:t>
            </a:r>
          </a:p>
          <a:p>
            <a:pPr algn="ctr" eaLnBrk="1" hangingPunct="1"/>
            <a:endParaRPr lang="fr-FR" altLang="fr-FR" sz="1200" b="1">
              <a:solidFill>
                <a:schemeClr val="bg1"/>
              </a:solidFill>
            </a:endParaRPr>
          </a:p>
          <a:p>
            <a:pPr algn="ctr" eaLnBrk="1" hangingPunct="1"/>
            <a:r>
              <a:rPr lang="fr-FR" altLang="fr-FR" sz="1200" b="1">
                <a:solidFill>
                  <a:schemeClr val="bg1"/>
                </a:solidFill>
              </a:rPr>
              <a:t>SPARK</a:t>
            </a:r>
          </a:p>
          <a:p>
            <a:pPr algn="ctr" eaLnBrk="1" hangingPunct="1"/>
            <a:endParaRPr lang="fr-FR" altLang="fr-FR" sz="1200" b="1">
              <a:solidFill>
                <a:schemeClr val="bg1"/>
              </a:solidFill>
            </a:endParaRPr>
          </a:p>
          <a:p>
            <a:pPr algn="ctr" eaLnBrk="1" hangingPunct="1"/>
            <a:r>
              <a:rPr lang="fr-FR" altLang="fr-FR" sz="1200" b="1">
                <a:solidFill>
                  <a:schemeClr val="bg1"/>
                </a:solidFill>
              </a:rPr>
              <a:t>HIVE</a:t>
            </a:r>
          </a:p>
          <a:p>
            <a:pPr algn="ctr" eaLnBrk="1" hangingPunct="1"/>
            <a:endParaRPr lang="fr-FR" altLang="fr-FR" sz="1200" b="1">
              <a:solidFill>
                <a:schemeClr val="bg1"/>
              </a:solidFill>
            </a:endParaRPr>
          </a:p>
        </p:txBody>
      </p:sp>
      <p:sp>
        <p:nvSpPr>
          <p:cNvPr id="6" name="Organigramme : Préparation 11"/>
          <p:cNvSpPr>
            <a:spLocks noChangeArrowheads="1"/>
          </p:cNvSpPr>
          <p:nvPr/>
        </p:nvSpPr>
        <p:spPr bwMode="auto">
          <a:xfrm>
            <a:off x="5692204" y="3573016"/>
            <a:ext cx="1868487" cy="1566863"/>
          </a:xfrm>
          <a:prstGeom prst="flowChartPreparation">
            <a:avLst/>
          </a:prstGeom>
          <a:solidFill>
            <a:srgbClr val="0070C0"/>
          </a:solidFill>
          <a:ln w="38100">
            <a:solidFill>
              <a:schemeClr val="bg1"/>
            </a:solidFill>
            <a:miter lim="800000"/>
            <a:headEnd/>
            <a:tailEnd/>
          </a:ln>
          <a:effectLst>
            <a:outerShdw blurRad="40000" dist="20000" dir="5400000" rotWithShape="0">
              <a:srgbClr val="000000">
                <a:alpha val="37999"/>
              </a:srgbClr>
            </a:outerShdw>
          </a:effectLst>
        </p:spPr>
        <p:txBody>
          <a:bodyPr lIns="0" tIns="0" rIns="0" bIns="0" anchor="ctr"/>
          <a:lstStyle>
            <a:lvl1pPr>
              <a:defRPr sz="1000">
                <a:solidFill>
                  <a:schemeClr val="bg2"/>
                </a:solidFill>
                <a:latin typeface="Arial" charset="0"/>
                <a:ea typeface="Arial" charset="0"/>
                <a:cs typeface="Arial" charset="0"/>
              </a:defRPr>
            </a:lvl1pPr>
            <a:lvl2pPr marL="742950" indent="-285750">
              <a:defRPr sz="1000">
                <a:solidFill>
                  <a:schemeClr val="bg2"/>
                </a:solidFill>
                <a:latin typeface="Arial" charset="0"/>
                <a:ea typeface="Arial" charset="0"/>
                <a:cs typeface="Arial" charset="0"/>
              </a:defRPr>
            </a:lvl2pPr>
            <a:lvl3pPr marL="1143000" indent="-228600">
              <a:defRPr sz="1000">
                <a:solidFill>
                  <a:schemeClr val="bg2"/>
                </a:solidFill>
                <a:latin typeface="Arial" charset="0"/>
                <a:ea typeface="Arial" charset="0"/>
                <a:cs typeface="Arial" charset="0"/>
              </a:defRPr>
            </a:lvl3pPr>
            <a:lvl4pPr marL="1600200" indent="-228600">
              <a:defRPr sz="1000">
                <a:solidFill>
                  <a:schemeClr val="bg2"/>
                </a:solidFill>
                <a:latin typeface="Arial" charset="0"/>
                <a:ea typeface="Arial" charset="0"/>
                <a:cs typeface="Arial" charset="0"/>
              </a:defRPr>
            </a:lvl4pPr>
            <a:lvl5pPr marL="2057400" indent="-228600">
              <a:defRPr sz="1000">
                <a:solidFill>
                  <a:schemeClr val="bg2"/>
                </a:solidFill>
                <a:latin typeface="Arial" charset="0"/>
                <a:ea typeface="Arial" charset="0"/>
                <a:cs typeface="Arial" charset="0"/>
              </a:defRPr>
            </a:lvl5pPr>
            <a:lvl6pPr marL="2514600" indent="-228600" eaLnBrk="0" fontAlgn="base" hangingPunct="0">
              <a:spcBef>
                <a:spcPct val="0"/>
              </a:spcBef>
              <a:spcAft>
                <a:spcPct val="0"/>
              </a:spcAft>
              <a:defRPr sz="1000">
                <a:solidFill>
                  <a:schemeClr val="bg2"/>
                </a:solidFill>
                <a:latin typeface="Arial" charset="0"/>
                <a:ea typeface="Arial" charset="0"/>
                <a:cs typeface="Arial" charset="0"/>
              </a:defRPr>
            </a:lvl6pPr>
            <a:lvl7pPr marL="2971800" indent="-228600" eaLnBrk="0" fontAlgn="base" hangingPunct="0">
              <a:spcBef>
                <a:spcPct val="0"/>
              </a:spcBef>
              <a:spcAft>
                <a:spcPct val="0"/>
              </a:spcAft>
              <a:defRPr sz="1000">
                <a:solidFill>
                  <a:schemeClr val="bg2"/>
                </a:solidFill>
                <a:latin typeface="Arial" charset="0"/>
                <a:ea typeface="Arial" charset="0"/>
                <a:cs typeface="Arial" charset="0"/>
              </a:defRPr>
            </a:lvl7pPr>
            <a:lvl8pPr marL="3429000" indent="-228600" eaLnBrk="0" fontAlgn="base" hangingPunct="0">
              <a:spcBef>
                <a:spcPct val="0"/>
              </a:spcBef>
              <a:spcAft>
                <a:spcPct val="0"/>
              </a:spcAft>
              <a:defRPr sz="1000">
                <a:solidFill>
                  <a:schemeClr val="bg2"/>
                </a:solidFill>
                <a:latin typeface="Arial" charset="0"/>
                <a:ea typeface="Arial" charset="0"/>
                <a:cs typeface="Arial" charset="0"/>
              </a:defRPr>
            </a:lvl8pPr>
            <a:lvl9pPr marL="3886200" indent="-228600" eaLnBrk="0" fontAlgn="base" hangingPunct="0">
              <a:spcBef>
                <a:spcPct val="0"/>
              </a:spcBef>
              <a:spcAft>
                <a:spcPct val="0"/>
              </a:spcAft>
              <a:defRPr sz="1000">
                <a:solidFill>
                  <a:schemeClr val="bg2"/>
                </a:solidFill>
                <a:latin typeface="Arial" charset="0"/>
                <a:ea typeface="Arial" charset="0"/>
                <a:cs typeface="Arial" charset="0"/>
              </a:defRPr>
            </a:lvl9pPr>
          </a:lstStyle>
          <a:p>
            <a:pPr algn="ctr" eaLnBrk="1" hangingPunct="1"/>
            <a:r>
              <a:rPr lang="fr-FR" altLang="fr-FR" sz="1200" b="1" dirty="0">
                <a:solidFill>
                  <a:schemeClr val="bg1"/>
                </a:solidFill>
              </a:rPr>
              <a:t>HBASE</a:t>
            </a:r>
          </a:p>
          <a:p>
            <a:pPr algn="ctr" eaLnBrk="1" hangingPunct="1"/>
            <a:endParaRPr lang="fr-FR" altLang="fr-FR" sz="1200" b="1" dirty="0">
              <a:solidFill>
                <a:schemeClr val="bg1"/>
              </a:solidFill>
            </a:endParaRPr>
          </a:p>
          <a:p>
            <a:pPr algn="ctr" eaLnBrk="1" hangingPunct="1"/>
            <a:r>
              <a:rPr lang="fr-FR" altLang="fr-FR" sz="1200" b="1" dirty="0">
                <a:solidFill>
                  <a:schemeClr val="bg1"/>
                </a:solidFill>
              </a:rPr>
              <a:t>DRUID</a:t>
            </a:r>
          </a:p>
          <a:p>
            <a:pPr algn="ctr" eaLnBrk="1" hangingPunct="1"/>
            <a:endParaRPr lang="fr-FR" altLang="fr-FR" sz="1200" b="1" dirty="0">
              <a:solidFill>
                <a:schemeClr val="bg1"/>
              </a:solidFill>
            </a:endParaRPr>
          </a:p>
          <a:p>
            <a:pPr algn="ctr" eaLnBrk="1" hangingPunct="1"/>
            <a:r>
              <a:rPr lang="fr-FR" altLang="fr-FR" sz="1200" b="1" dirty="0">
                <a:solidFill>
                  <a:schemeClr val="bg1"/>
                </a:solidFill>
              </a:rPr>
              <a:t>TITAN</a:t>
            </a:r>
          </a:p>
        </p:txBody>
      </p:sp>
      <p:sp>
        <p:nvSpPr>
          <p:cNvPr id="8" name="Organigramme : Préparation 12"/>
          <p:cNvSpPr>
            <a:spLocks noChangeArrowheads="1"/>
          </p:cNvSpPr>
          <p:nvPr/>
        </p:nvSpPr>
        <p:spPr bwMode="auto">
          <a:xfrm>
            <a:off x="4018979" y="4325491"/>
            <a:ext cx="1992312" cy="1671638"/>
          </a:xfrm>
          <a:prstGeom prst="flowChartPreparation">
            <a:avLst/>
          </a:prstGeom>
          <a:solidFill>
            <a:srgbClr val="0070C0"/>
          </a:solidFill>
          <a:ln w="38100">
            <a:solidFill>
              <a:schemeClr val="bg1"/>
            </a:solidFill>
            <a:miter lim="800000"/>
            <a:headEnd/>
            <a:tailEnd/>
          </a:ln>
          <a:effectLst>
            <a:outerShdw blurRad="40000" dist="20000" dir="5400000" rotWithShape="0">
              <a:srgbClr val="000000">
                <a:alpha val="37999"/>
              </a:srgbClr>
            </a:outerShdw>
          </a:effectLst>
        </p:spPr>
        <p:txBody>
          <a:bodyPr lIns="0" tIns="0" rIns="0" bIns="0" anchor="ctr"/>
          <a:lstStyle>
            <a:lvl1pPr>
              <a:defRPr sz="1000">
                <a:solidFill>
                  <a:schemeClr val="bg2"/>
                </a:solidFill>
                <a:latin typeface="Arial" charset="0"/>
                <a:ea typeface="Arial" charset="0"/>
                <a:cs typeface="Arial" charset="0"/>
              </a:defRPr>
            </a:lvl1pPr>
            <a:lvl2pPr marL="742950" indent="-285750">
              <a:defRPr sz="1000">
                <a:solidFill>
                  <a:schemeClr val="bg2"/>
                </a:solidFill>
                <a:latin typeface="Arial" charset="0"/>
                <a:ea typeface="Arial" charset="0"/>
                <a:cs typeface="Arial" charset="0"/>
              </a:defRPr>
            </a:lvl2pPr>
            <a:lvl3pPr marL="1143000" indent="-228600">
              <a:defRPr sz="1000">
                <a:solidFill>
                  <a:schemeClr val="bg2"/>
                </a:solidFill>
                <a:latin typeface="Arial" charset="0"/>
                <a:ea typeface="Arial" charset="0"/>
                <a:cs typeface="Arial" charset="0"/>
              </a:defRPr>
            </a:lvl3pPr>
            <a:lvl4pPr marL="1600200" indent="-228600">
              <a:defRPr sz="1000">
                <a:solidFill>
                  <a:schemeClr val="bg2"/>
                </a:solidFill>
                <a:latin typeface="Arial" charset="0"/>
                <a:ea typeface="Arial" charset="0"/>
                <a:cs typeface="Arial" charset="0"/>
              </a:defRPr>
            </a:lvl4pPr>
            <a:lvl5pPr marL="2057400" indent="-228600">
              <a:defRPr sz="1000">
                <a:solidFill>
                  <a:schemeClr val="bg2"/>
                </a:solidFill>
                <a:latin typeface="Arial" charset="0"/>
                <a:ea typeface="Arial" charset="0"/>
                <a:cs typeface="Arial" charset="0"/>
              </a:defRPr>
            </a:lvl5pPr>
            <a:lvl6pPr marL="2514600" indent="-228600" eaLnBrk="0" fontAlgn="base" hangingPunct="0">
              <a:spcBef>
                <a:spcPct val="0"/>
              </a:spcBef>
              <a:spcAft>
                <a:spcPct val="0"/>
              </a:spcAft>
              <a:defRPr sz="1000">
                <a:solidFill>
                  <a:schemeClr val="bg2"/>
                </a:solidFill>
                <a:latin typeface="Arial" charset="0"/>
                <a:ea typeface="Arial" charset="0"/>
                <a:cs typeface="Arial" charset="0"/>
              </a:defRPr>
            </a:lvl6pPr>
            <a:lvl7pPr marL="2971800" indent="-228600" eaLnBrk="0" fontAlgn="base" hangingPunct="0">
              <a:spcBef>
                <a:spcPct val="0"/>
              </a:spcBef>
              <a:spcAft>
                <a:spcPct val="0"/>
              </a:spcAft>
              <a:defRPr sz="1000">
                <a:solidFill>
                  <a:schemeClr val="bg2"/>
                </a:solidFill>
                <a:latin typeface="Arial" charset="0"/>
                <a:ea typeface="Arial" charset="0"/>
                <a:cs typeface="Arial" charset="0"/>
              </a:defRPr>
            </a:lvl7pPr>
            <a:lvl8pPr marL="3429000" indent="-228600" eaLnBrk="0" fontAlgn="base" hangingPunct="0">
              <a:spcBef>
                <a:spcPct val="0"/>
              </a:spcBef>
              <a:spcAft>
                <a:spcPct val="0"/>
              </a:spcAft>
              <a:defRPr sz="1000">
                <a:solidFill>
                  <a:schemeClr val="bg2"/>
                </a:solidFill>
                <a:latin typeface="Arial" charset="0"/>
                <a:ea typeface="Arial" charset="0"/>
                <a:cs typeface="Arial" charset="0"/>
              </a:defRPr>
            </a:lvl8pPr>
            <a:lvl9pPr marL="3886200" indent="-228600" eaLnBrk="0" fontAlgn="base" hangingPunct="0">
              <a:spcBef>
                <a:spcPct val="0"/>
              </a:spcBef>
              <a:spcAft>
                <a:spcPct val="0"/>
              </a:spcAft>
              <a:defRPr sz="1000">
                <a:solidFill>
                  <a:schemeClr val="bg2"/>
                </a:solidFill>
                <a:latin typeface="Arial" charset="0"/>
                <a:ea typeface="Arial" charset="0"/>
                <a:cs typeface="Arial" charset="0"/>
              </a:defRPr>
            </a:lvl9pPr>
          </a:lstStyle>
          <a:p>
            <a:pPr algn="ctr" eaLnBrk="1" hangingPunct="1"/>
            <a:r>
              <a:rPr lang="fr-FR" altLang="fr-FR" sz="1200" b="1" dirty="0" smtClean="0">
                <a:solidFill>
                  <a:schemeClr val="bg1"/>
                </a:solidFill>
              </a:rPr>
              <a:t>Data </a:t>
            </a:r>
            <a:r>
              <a:rPr lang="fr-FR" altLang="fr-FR" sz="1200" b="1" dirty="0" err="1" smtClean="0">
                <a:solidFill>
                  <a:schemeClr val="bg1"/>
                </a:solidFill>
              </a:rPr>
              <a:t>flows</a:t>
            </a:r>
            <a:endParaRPr lang="fr-FR" altLang="fr-FR" sz="1200" b="1" dirty="0" smtClean="0">
              <a:solidFill>
                <a:schemeClr val="bg1"/>
              </a:solidFill>
            </a:endParaRPr>
          </a:p>
          <a:p>
            <a:pPr algn="ctr" eaLnBrk="1" hangingPunct="1"/>
            <a:endParaRPr lang="fr-FR" altLang="fr-FR" sz="1200" b="1" dirty="0" smtClean="0">
              <a:solidFill>
                <a:schemeClr val="bg1"/>
              </a:solidFill>
            </a:endParaRPr>
          </a:p>
          <a:p>
            <a:pPr algn="ctr" eaLnBrk="1" hangingPunct="1"/>
            <a:r>
              <a:rPr lang="fr-FR" altLang="fr-FR" sz="1200" b="1" dirty="0" smtClean="0">
                <a:solidFill>
                  <a:schemeClr val="bg1"/>
                </a:solidFill>
              </a:rPr>
              <a:t>APACHE </a:t>
            </a:r>
            <a:r>
              <a:rPr lang="fr-FR" altLang="fr-FR" sz="1200" b="1" dirty="0">
                <a:solidFill>
                  <a:schemeClr val="bg1"/>
                </a:solidFill>
              </a:rPr>
              <a:t>NIFI</a:t>
            </a:r>
          </a:p>
          <a:p>
            <a:pPr algn="ctr" eaLnBrk="1" hangingPunct="1"/>
            <a:r>
              <a:rPr lang="fr-FR" altLang="fr-FR" sz="1200" b="1" dirty="0" smtClean="0">
                <a:solidFill>
                  <a:schemeClr val="bg1"/>
                </a:solidFill>
              </a:rPr>
              <a:t>KAFKA</a:t>
            </a:r>
            <a:endParaRPr lang="fr-FR" altLang="fr-FR" sz="1200" b="1" dirty="0">
              <a:solidFill>
                <a:schemeClr val="bg1"/>
              </a:solidFill>
            </a:endParaRPr>
          </a:p>
        </p:txBody>
      </p:sp>
      <p:sp>
        <p:nvSpPr>
          <p:cNvPr id="9" name="Organigramme : Préparation 16"/>
          <p:cNvSpPr>
            <a:spLocks noChangeArrowheads="1"/>
          </p:cNvSpPr>
          <p:nvPr/>
        </p:nvSpPr>
        <p:spPr bwMode="auto">
          <a:xfrm>
            <a:off x="7241604" y="4377879"/>
            <a:ext cx="1866900" cy="1566862"/>
          </a:xfrm>
          <a:prstGeom prst="flowChartPreparation">
            <a:avLst/>
          </a:prstGeom>
          <a:solidFill>
            <a:srgbClr val="0070C0"/>
          </a:solidFill>
          <a:ln w="38100">
            <a:solidFill>
              <a:schemeClr val="bg1"/>
            </a:solidFill>
            <a:miter lim="800000"/>
            <a:headEnd/>
            <a:tailEnd/>
          </a:ln>
          <a:effectLst>
            <a:outerShdw blurRad="40000" dist="20000" dir="5400000" rotWithShape="0">
              <a:srgbClr val="000000">
                <a:alpha val="37999"/>
              </a:srgbClr>
            </a:outerShdw>
          </a:effectLst>
        </p:spPr>
        <p:txBody>
          <a:bodyPr lIns="0" tIns="0" rIns="0" bIns="0" anchor="ctr"/>
          <a:lstStyle>
            <a:lvl1pPr>
              <a:defRPr sz="1000">
                <a:solidFill>
                  <a:schemeClr val="bg2"/>
                </a:solidFill>
                <a:latin typeface="Arial" charset="0"/>
                <a:ea typeface="Arial" charset="0"/>
                <a:cs typeface="Arial" charset="0"/>
              </a:defRPr>
            </a:lvl1pPr>
            <a:lvl2pPr marL="742950" indent="-285750">
              <a:defRPr sz="1000">
                <a:solidFill>
                  <a:schemeClr val="bg2"/>
                </a:solidFill>
                <a:latin typeface="Arial" charset="0"/>
                <a:ea typeface="Arial" charset="0"/>
                <a:cs typeface="Arial" charset="0"/>
              </a:defRPr>
            </a:lvl2pPr>
            <a:lvl3pPr marL="1143000" indent="-228600">
              <a:defRPr sz="1000">
                <a:solidFill>
                  <a:schemeClr val="bg2"/>
                </a:solidFill>
                <a:latin typeface="Arial" charset="0"/>
                <a:ea typeface="Arial" charset="0"/>
                <a:cs typeface="Arial" charset="0"/>
              </a:defRPr>
            </a:lvl3pPr>
            <a:lvl4pPr marL="1600200" indent="-228600">
              <a:defRPr sz="1000">
                <a:solidFill>
                  <a:schemeClr val="bg2"/>
                </a:solidFill>
                <a:latin typeface="Arial" charset="0"/>
                <a:ea typeface="Arial" charset="0"/>
                <a:cs typeface="Arial" charset="0"/>
              </a:defRPr>
            </a:lvl4pPr>
            <a:lvl5pPr marL="2057400" indent="-228600">
              <a:defRPr sz="1000">
                <a:solidFill>
                  <a:schemeClr val="bg2"/>
                </a:solidFill>
                <a:latin typeface="Arial" charset="0"/>
                <a:ea typeface="Arial" charset="0"/>
                <a:cs typeface="Arial" charset="0"/>
              </a:defRPr>
            </a:lvl5pPr>
            <a:lvl6pPr marL="2514600" indent="-228600" eaLnBrk="0" fontAlgn="base" hangingPunct="0">
              <a:spcBef>
                <a:spcPct val="0"/>
              </a:spcBef>
              <a:spcAft>
                <a:spcPct val="0"/>
              </a:spcAft>
              <a:defRPr sz="1000">
                <a:solidFill>
                  <a:schemeClr val="bg2"/>
                </a:solidFill>
                <a:latin typeface="Arial" charset="0"/>
                <a:ea typeface="Arial" charset="0"/>
                <a:cs typeface="Arial" charset="0"/>
              </a:defRPr>
            </a:lvl6pPr>
            <a:lvl7pPr marL="2971800" indent="-228600" eaLnBrk="0" fontAlgn="base" hangingPunct="0">
              <a:spcBef>
                <a:spcPct val="0"/>
              </a:spcBef>
              <a:spcAft>
                <a:spcPct val="0"/>
              </a:spcAft>
              <a:defRPr sz="1000">
                <a:solidFill>
                  <a:schemeClr val="bg2"/>
                </a:solidFill>
                <a:latin typeface="Arial" charset="0"/>
                <a:ea typeface="Arial" charset="0"/>
                <a:cs typeface="Arial" charset="0"/>
              </a:defRPr>
            </a:lvl7pPr>
            <a:lvl8pPr marL="3429000" indent="-228600" eaLnBrk="0" fontAlgn="base" hangingPunct="0">
              <a:spcBef>
                <a:spcPct val="0"/>
              </a:spcBef>
              <a:spcAft>
                <a:spcPct val="0"/>
              </a:spcAft>
              <a:defRPr sz="1000">
                <a:solidFill>
                  <a:schemeClr val="bg2"/>
                </a:solidFill>
                <a:latin typeface="Arial" charset="0"/>
                <a:ea typeface="Arial" charset="0"/>
                <a:cs typeface="Arial" charset="0"/>
              </a:defRPr>
            </a:lvl8pPr>
            <a:lvl9pPr marL="3886200" indent="-228600" eaLnBrk="0" fontAlgn="base" hangingPunct="0">
              <a:spcBef>
                <a:spcPct val="0"/>
              </a:spcBef>
              <a:spcAft>
                <a:spcPct val="0"/>
              </a:spcAft>
              <a:defRPr sz="1000">
                <a:solidFill>
                  <a:schemeClr val="bg2"/>
                </a:solidFill>
                <a:latin typeface="Arial" charset="0"/>
                <a:ea typeface="Arial" charset="0"/>
                <a:cs typeface="Arial" charset="0"/>
              </a:defRPr>
            </a:lvl9pPr>
          </a:lstStyle>
          <a:p>
            <a:pPr algn="ctr" eaLnBrk="1" hangingPunct="1"/>
            <a:r>
              <a:rPr lang="fr-FR" altLang="fr-FR" sz="1200" b="1" dirty="0" smtClean="0">
                <a:solidFill>
                  <a:schemeClr val="bg1"/>
                </a:solidFill>
              </a:rPr>
              <a:t>Micro services</a:t>
            </a:r>
          </a:p>
          <a:p>
            <a:pPr algn="ctr" eaLnBrk="1" hangingPunct="1"/>
            <a:endParaRPr lang="fr-FR" altLang="fr-FR" sz="1200" b="1" dirty="0">
              <a:solidFill>
                <a:schemeClr val="bg1"/>
              </a:solidFill>
            </a:endParaRPr>
          </a:p>
          <a:p>
            <a:pPr algn="ctr" eaLnBrk="1" hangingPunct="1"/>
            <a:r>
              <a:rPr lang="fr-FR" altLang="fr-FR" sz="1200" b="1" dirty="0" smtClean="0">
                <a:solidFill>
                  <a:schemeClr val="bg1"/>
                </a:solidFill>
              </a:rPr>
              <a:t>STORM</a:t>
            </a:r>
          </a:p>
          <a:p>
            <a:pPr algn="ctr" eaLnBrk="1" hangingPunct="1"/>
            <a:r>
              <a:rPr lang="fr-FR" altLang="fr-FR" sz="1200" b="1" dirty="0" smtClean="0">
                <a:solidFill>
                  <a:schemeClr val="bg1"/>
                </a:solidFill>
              </a:rPr>
              <a:t>FLINK</a:t>
            </a:r>
            <a:endParaRPr lang="fr-FR" altLang="fr-FR" sz="1200" b="1" dirty="0">
              <a:solidFill>
                <a:schemeClr val="bg1"/>
              </a:solidFill>
            </a:endParaRPr>
          </a:p>
          <a:p>
            <a:pPr algn="ctr" eaLnBrk="1" hangingPunct="1"/>
            <a:r>
              <a:rPr lang="fr-FR" altLang="fr-FR" sz="1200" b="1" dirty="0">
                <a:solidFill>
                  <a:schemeClr val="bg1"/>
                </a:solidFill>
              </a:rPr>
              <a:t>SOLR</a:t>
            </a:r>
          </a:p>
          <a:p>
            <a:pPr algn="ctr" eaLnBrk="1" hangingPunct="1"/>
            <a:r>
              <a:rPr lang="fr-FR" altLang="fr-FR" sz="1200" b="1" dirty="0">
                <a:solidFill>
                  <a:schemeClr val="bg1"/>
                </a:solidFill>
              </a:rPr>
              <a:t>ELASTIC</a:t>
            </a:r>
            <a:br>
              <a:rPr lang="fr-FR" altLang="fr-FR" sz="1200" b="1" dirty="0">
                <a:solidFill>
                  <a:schemeClr val="bg1"/>
                </a:solidFill>
              </a:rPr>
            </a:br>
            <a:r>
              <a:rPr lang="fr-FR" altLang="fr-FR" sz="1200" b="1" dirty="0">
                <a:solidFill>
                  <a:schemeClr val="bg1"/>
                </a:solidFill>
              </a:rPr>
              <a:t>SEARCH</a:t>
            </a:r>
          </a:p>
        </p:txBody>
      </p:sp>
      <p:pic>
        <p:nvPicPr>
          <p:cNvPr id="3" name="Image 2"/>
          <p:cNvPicPr>
            <a:picLocks noChangeAspect="1"/>
          </p:cNvPicPr>
          <p:nvPr/>
        </p:nvPicPr>
        <p:blipFill>
          <a:blip r:embed="rId3"/>
          <a:stretch>
            <a:fillRect/>
          </a:stretch>
        </p:blipFill>
        <p:spPr>
          <a:xfrm>
            <a:off x="467544" y="1916832"/>
            <a:ext cx="7785100" cy="1651000"/>
          </a:xfrm>
          <a:prstGeom prst="rect">
            <a:avLst/>
          </a:prstGeom>
        </p:spPr>
      </p:pic>
    </p:spTree>
    <p:extLst>
      <p:ext uri="{BB962C8B-B14F-4D97-AF65-F5344CB8AC3E}">
        <p14:creationId xmlns:p14="http://schemas.microsoft.com/office/powerpoint/2010/main" val="17879740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287" y="274638"/>
            <a:ext cx="8569201" cy="850106"/>
          </a:xfrm>
        </p:spPr>
        <p:txBody>
          <a:bodyPr/>
          <a:lstStyle/>
          <a:p>
            <a:r>
              <a:rPr lang="fr-FR" dirty="0" smtClean="0"/>
              <a:t>Qui a trouvé sa place dans le SI d’EDF</a:t>
            </a:r>
            <a:endParaRPr lang="fr-FR" sz="2000" dirty="0"/>
          </a:p>
        </p:txBody>
      </p:sp>
      <p:pic>
        <p:nvPicPr>
          <p:cNvPr id="3" name="Image 2"/>
          <p:cNvPicPr>
            <a:picLocks noChangeAspect="1"/>
          </p:cNvPicPr>
          <p:nvPr/>
        </p:nvPicPr>
        <p:blipFill>
          <a:blip r:embed="rId3"/>
          <a:stretch>
            <a:fillRect/>
          </a:stretch>
        </p:blipFill>
        <p:spPr>
          <a:xfrm>
            <a:off x="1331640" y="1356656"/>
            <a:ext cx="8013650" cy="5384712"/>
          </a:xfrm>
          <a:prstGeom prst="rect">
            <a:avLst/>
          </a:prstGeom>
        </p:spPr>
      </p:pic>
      <p:sp>
        <p:nvSpPr>
          <p:cNvPr id="6" name="Rectangle à coins arrondis 5"/>
          <p:cNvSpPr/>
          <p:nvPr/>
        </p:nvSpPr>
        <p:spPr>
          <a:xfrm>
            <a:off x="107504" y="2492896"/>
            <a:ext cx="3240360" cy="2592288"/>
          </a:xfrm>
          <a:prstGeom prst="roundRect">
            <a:avLst/>
          </a:prstGeom>
          <a:ln/>
        </p:spPr>
        <p:style>
          <a:lnRef idx="0">
            <a:schemeClr val="accent2"/>
          </a:lnRef>
          <a:fillRef idx="3">
            <a:schemeClr val="accent2"/>
          </a:fillRef>
          <a:effectRef idx="3">
            <a:schemeClr val="accent2"/>
          </a:effectRef>
          <a:fontRef idx="minor">
            <a:schemeClr val="lt1"/>
          </a:fontRef>
        </p:style>
        <p:txBody>
          <a:bodyPr lIns="36000" tIns="36000" rIns="36000" bIns="36000" rtlCol="0" anchor="ctr"/>
          <a:lstStyle/>
          <a:p>
            <a:r>
              <a:rPr lang="fr-FR" sz="1600" dirty="0" smtClean="0"/>
              <a:t>Exemple dans le SI du </a:t>
            </a:r>
            <a:r>
              <a:rPr lang="fr-FR" sz="1600" dirty="0" err="1" smtClean="0"/>
              <a:t>commercialisateur</a:t>
            </a:r>
            <a:r>
              <a:rPr lang="fr-FR" sz="1600" dirty="0"/>
              <a:t> </a:t>
            </a:r>
            <a:r>
              <a:rPr lang="fr-FR" sz="1600" dirty="0" smtClean="0"/>
              <a:t>:</a:t>
            </a:r>
          </a:p>
          <a:p>
            <a:r>
              <a:rPr lang="fr-FR" sz="1600" dirty="0" err="1" smtClean="0"/>
              <a:t>Hadoop</a:t>
            </a:r>
            <a:r>
              <a:rPr lang="fr-FR" sz="1600" dirty="0" smtClean="0"/>
              <a:t> </a:t>
            </a:r>
            <a:r>
              <a:rPr lang="fr-FR" sz="1600" dirty="0"/>
              <a:t>est utilisé à tous les niveaux : acquisition, stockage, </a:t>
            </a:r>
            <a:r>
              <a:rPr lang="fr-FR" sz="1600" dirty="0" smtClean="0"/>
              <a:t>traitements.</a:t>
            </a:r>
          </a:p>
          <a:p>
            <a:r>
              <a:rPr lang="fr-FR" sz="1600" dirty="0" smtClean="0"/>
              <a:t>Il </a:t>
            </a:r>
            <a:r>
              <a:rPr lang="fr-FR" sz="1600" dirty="0"/>
              <a:t>est intégré dans un </a:t>
            </a:r>
            <a:r>
              <a:rPr lang="fr-FR" sz="1600" dirty="0" err="1"/>
              <a:t>datalake</a:t>
            </a:r>
            <a:r>
              <a:rPr lang="fr-FR" sz="1600" dirty="0"/>
              <a:t> hybride.</a:t>
            </a:r>
          </a:p>
          <a:p>
            <a:r>
              <a:rPr lang="fr-FR" sz="1600" dirty="0"/>
              <a:t>Il se substitue </a:t>
            </a:r>
            <a:r>
              <a:rPr lang="fr-FR" sz="1600" dirty="0" smtClean="0"/>
              <a:t>pour partie aux </a:t>
            </a:r>
            <a:r>
              <a:rPr lang="fr-FR" sz="1600" dirty="0"/>
              <a:t>solutions </a:t>
            </a:r>
            <a:r>
              <a:rPr lang="fr-FR" sz="1600" dirty="0" smtClean="0"/>
              <a:t>traditionnelles.</a:t>
            </a:r>
            <a:endParaRPr lang="fr-FR" sz="1600" dirty="0"/>
          </a:p>
        </p:txBody>
      </p:sp>
    </p:spTree>
    <p:extLst>
      <p:ext uri="{BB962C8B-B14F-4D97-AF65-F5344CB8AC3E}">
        <p14:creationId xmlns:p14="http://schemas.microsoft.com/office/powerpoint/2010/main" val="13949877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a:t>
            </a:r>
            <a:endParaRPr lang="fr-FR" dirty="0"/>
          </a:p>
        </p:txBody>
      </p:sp>
      <p:sp>
        <p:nvSpPr>
          <p:cNvPr id="7" name="Espace réservé du contenu 2"/>
          <p:cNvSpPr>
            <a:spLocks noGrp="1"/>
          </p:cNvSpPr>
          <p:nvPr>
            <p:ph idx="1"/>
          </p:nvPr>
        </p:nvSpPr>
        <p:spPr>
          <a:xfrm>
            <a:off x="395287" y="1556792"/>
            <a:ext cx="8353425" cy="4176464"/>
          </a:xfrm>
        </p:spPr>
        <p:txBody>
          <a:bodyPr/>
          <a:lstStyle/>
          <a:p>
            <a:r>
              <a:rPr lang="fr-FR" sz="1800" dirty="0"/>
              <a:t>Contexte et </a:t>
            </a:r>
            <a:r>
              <a:rPr lang="fr-FR" sz="1800" dirty="0" smtClean="0"/>
              <a:t>enjeux de la production nucléaire à EDF</a:t>
            </a:r>
            <a:endParaRPr lang="fr-FR" sz="1800" dirty="0"/>
          </a:p>
          <a:p>
            <a:r>
              <a:rPr lang="fr-FR" sz="1800" dirty="0"/>
              <a:t>La maintenance prédictive, on en fait déjà, mais avec des limites</a:t>
            </a:r>
          </a:p>
          <a:p>
            <a:r>
              <a:rPr lang="fr-FR" sz="1800" dirty="0"/>
              <a:t>L</a:t>
            </a:r>
            <a:r>
              <a:rPr lang="fr-FR" sz="1800" dirty="0" smtClean="0"/>
              <a:t>’apparition </a:t>
            </a:r>
            <a:r>
              <a:rPr lang="fr-FR" sz="1800" dirty="0"/>
              <a:t>du </a:t>
            </a:r>
            <a:r>
              <a:rPr lang="fr-FR" sz="1800" dirty="0" err="1"/>
              <a:t>Big</a:t>
            </a:r>
            <a:r>
              <a:rPr lang="fr-FR" sz="1800" dirty="0"/>
              <a:t> </a:t>
            </a:r>
            <a:r>
              <a:rPr lang="fr-FR" sz="1800" dirty="0" smtClean="0"/>
              <a:t>Data et mise en œuvre d’</a:t>
            </a:r>
            <a:r>
              <a:rPr lang="fr-FR" sz="1800" dirty="0" err="1" smtClean="0"/>
              <a:t>Hadoop</a:t>
            </a:r>
            <a:endParaRPr lang="fr-FR" sz="1800" dirty="0"/>
          </a:p>
          <a:p>
            <a:r>
              <a:rPr lang="fr-FR" sz="1800" dirty="0" smtClean="0">
                <a:solidFill>
                  <a:schemeClr val="accent2"/>
                </a:solidFill>
              </a:rPr>
              <a:t>La mise en œuvre d’un </a:t>
            </a:r>
            <a:r>
              <a:rPr lang="fr-FR" sz="1800" dirty="0" err="1" smtClean="0">
                <a:solidFill>
                  <a:schemeClr val="accent2"/>
                </a:solidFill>
              </a:rPr>
              <a:t>datalake</a:t>
            </a:r>
            <a:r>
              <a:rPr lang="fr-FR" sz="1800" dirty="0" smtClean="0">
                <a:solidFill>
                  <a:schemeClr val="accent2"/>
                </a:solidFill>
              </a:rPr>
              <a:t> dans le monde de la production industrielle</a:t>
            </a:r>
          </a:p>
          <a:p>
            <a:r>
              <a:rPr lang="fr-FR" sz="1800" dirty="0" smtClean="0"/>
              <a:t>Expérimenter de nouveaux usages liés aux data sciences</a:t>
            </a:r>
          </a:p>
        </p:txBody>
      </p:sp>
    </p:spTree>
    <p:extLst>
      <p:ext uri="{BB962C8B-B14F-4D97-AF65-F5344CB8AC3E}">
        <p14:creationId xmlns:p14="http://schemas.microsoft.com/office/powerpoint/2010/main" val="2998254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2 cultures différentes du SI : OT vs IT</a:t>
            </a:r>
            <a:endParaRPr lang="fr-FR"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1072108"/>
            <a:ext cx="6858000" cy="4229100"/>
          </a:xfrm>
          <a:prstGeom prst="rect">
            <a:avLst/>
          </a:prstGeom>
        </p:spPr>
      </p:pic>
      <p:sp>
        <p:nvSpPr>
          <p:cNvPr id="4" name="Espace réservé du contenu 3"/>
          <p:cNvSpPr>
            <a:spLocks noGrp="1"/>
          </p:cNvSpPr>
          <p:nvPr>
            <p:ph idx="1"/>
          </p:nvPr>
        </p:nvSpPr>
        <p:spPr/>
        <p:txBody>
          <a:bodyPr/>
          <a:lstStyle/>
          <a:p>
            <a:endParaRPr lang="fr-FR" dirty="0" smtClean="0"/>
          </a:p>
          <a:p>
            <a:endParaRPr lang="fr-FR" dirty="0"/>
          </a:p>
          <a:p>
            <a:endParaRPr lang="fr-FR" dirty="0" smtClean="0"/>
          </a:p>
          <a:p>
            <a:endParaRPr lang="fr-FR" dirty="0"/>
          </a:p>
          <a:p>
            <a:endParaRPr lang="fr-FR" dirty="0" smtClean="0"/>
          </a:p>
          <a:p>
            <a:endParaRPr lang="fr-FR" dirty="0"/>
          </a:p>
          <a:p>
            <a:endParaRPr lang="fr-FR" dirty="0" smtClean="0"/>
          </a:p>
          <a:p>
            <a:endParaRPr lang="fr-FR" dirty="0"/>
          </a:p>
          <a:p>
            <a:endParaRPr lang="fr-FR" dirty="0" smtClean="0"/>
          </a:p>
        </p:txBody>
      </p:sp>
    </p:spTree>
    <p:extLst>
      <p:ext uri="{BB962C8B-B14F-4D97-AF65-F5344CB8AC3E}">
        <p14:creationId xmlns:p14="http://schemas.microsoft.com/office/powerpoint/2010/main" val="3918945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Qui convergent lentement</a:t>
            </a:r>
            <a:endParaRPr lang="fr-FR" dirty="0"/>
          </a:p>
        </p:txBody>
      </p:sp>
      <p:sp>
        <p:nvSpPr>
          <p:cNvPr id="4" name="Espace réservé du contenu 3"/>
          <p:cNvSpPr>
            <a:spLocks noGrp="1"/>
          </p:cNvSpPr>
          <p:nvPr>
            <p:ph idx="1"/>
          </p:nvPr>
        </p:nvSpPr>
        <p:spPr/>
        <p:txBody>
          <a:bodyPr/>
          <a:lstStyle/>
          <a:p>
            <a:r>
              <a:rPr lang="fr-FR" dirty="0" smtClean="0"/>
              <a:t>Pour des raisons de sécurité le SI industriel (OT) doit rester isolé du SI de gestion technique (IT)</a:t>
            </a:r>
          </a:p>
          <a:p>
            <a:pPr lvl="1"/>
            <a:r>
              <a:rPr lang="fr-FR" dirty="0"/>
              <a:t>Les règles de sécurité appliquées aux deux environnements sont différentes ;</a:t>
            </a:r>
          </a:p>
          <a:p>
            <a:pPr lvl="1"/>
            <a:r>
              <a:rPr lang="fr-FR" dirty="0" smtClean="0"/>
              <a:t>Des éléments physiques de coupure réseau sont mis en place pour rendre impossible toute action sur les installations depuis l’extérieur du réseau industriel.</a:t>
            </a:r>
          </a:p>
          <a:p>
            <a:r>
              <a:rPr lang="fr-FR" dirty="0" smtClean="0"/>
              <a:t>La généralisation de l’IP dans les réseaux industriels devait être le levier de la convergence :</a:t>
            </a:r>
          </a:p>
          <a:p>
            <a:pPr lvl="1"/>
            <a:r>
              <a:rPr lang="fr-FR" dirty="0" smtClean="0"/>
              <a:t>C’est vrai en principe, dans les faits les technologies IP sont tellement répandues qu’elles ne constituent pas un facteur déterminant de convergence ;</a:t>
            </a:r>
          </a:p>
          <a:p>
            <a:r>
              <a:rPr lang="fr-FR" dirty="0" smtClean="0"/>
              <a:t>Le rythme de mise à jour des équipements est lent :</a:t>
            </a:r>
          </a:p>
          <a:p>
            <a:pPr lvl="1"/>
            <a:r>
              <a:rPr lang="fr-FR" dirty="0" smtClean="0"/>
              <a:t>Pour des raisons de sûreté, de coût, de fiabilité (les relais électromécanique d’origine sont très fiables et non remplacés lors du programme Grand Carénage)</a:t>
            </a:r>
          </a:p>
          <a:p>
            <a:r>
              <a:rPr lang="fr-FR" dirty="0" smtClean="0"/>
              <a:t>Même si le SI des producteurs et essentiellement de type IT, la culture dominante est imprégnée </a:t>
            </a:r>
            <a:r>
              <a:rPr lang="fr-FR" dirty="0" smtClean="0"/>
              <a:t>d’OT.</a:t>
            </a:r>
            <a:endParaRPr lang="fr-FR" dirty="0"/>
          </a:p>
        </p:txBody>
      </p:sp>
    </p:spTree>
    <p:extLst>
      <p:ext uri="{BB962C8B-B14F-4D97-AF65-F5344CB8AC3E}">
        <p14:creationId xmlns:p14="http://schemas.microsoft.com/office/powerpoint/2010/main" val="12831239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Une appropriation difficile</a:t>
            </a:r>
            <a:endParaRPr lang="fr-F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544470"/>
            <a:ext cx="7867599" cy="4952373"/>
          </a:xfrm>
          <a:prstGeom prst="rect">
            <a:avLst/>
          </a:prstGeom>
        </p:spPr>
      </p:pic>
      <p:sp>
        <p:nvSpPr>
          <p:cNvPr id="5" name="Espace réservé du contenu 2"/>
          <p:cNvSpPr>
            <a:spLocks noGrp="1"/>
          </p:cNvSpPr>
          <p:nvPr>
            <p:ph idx="1"/>
          </p:nvPr>
        </p:nvSpPr>
        <p:spPr>
          <a:xfrm>
            <a:off x="395287" y="1268414"/>
            <a:ext cx="8353425" cy="4857750"/>
          </a:xfrm>
        </p:spPr>
        <p:txBody>
          <a:bodyPr/>
          <a:lstStyle/>
          <a:p>
            <a:r>
              <a:rPr lang="fr-FR" dirty="0" smtClean="0"/>
              <a:t>Il est délicat de faire comprendre </a:t>
            </a:r>
            <a:r>
              <a:rPr lang="fr-FR" smtClean="0"/>
              <a:t>ces concepts</a:t>
            </a:r>
            <a:endParaRPr lang="fr-FR" dirty="0"/>
          </a:p>
        </p:txBody>
      </p:sp>
    </p:spTree>
    <p:extLst>
      <p:ext uri="{BB962C8B-B14F-4D97-AF65-F5344CB8AC3E}">
        <p14:creationId xmlns:p14="http://schemas.microsoft.com/office/powerpoint/2010/main" val="18738336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Une appropriation difficile</a:t>
            </a:r>
            <a:endParaRPr lang="fr-FR" dirty="0"/>
          </a:p>
        </p:txBody>
      </p:sp>
      <p:sp>
        <p:nvSpPr>
          <p:cNvPr id="3" name="Espace réservé du contenu 2"/>
          <p:cNvSpPr>
            <a:spLocks noGrp="1"/>
          </p:cNvSpPr>
          <p:nvPr>
            <p:ph idx="1"/>
          </p:nvPr>
        </p:nvSpPr>
        <p:spPr/>
        <p:txBody>
          <a:bodyPr/>
          <a:lstStyle/>
          <a:p>
            <a:r>
              <a:rPr lang="fr-FR" dirty="0" smtClean="0"/>
              <a:t>A des acteurs évoluant en milieu industriel</a:t>
            </a:r>
            <a:endParaRPr lang="fr-F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12" y="2876777"/>
            <a:ext cx="6008216" cy="4008607"/>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3277" y="1683322"/>
            <a:ext cx="4507233" cy="3113830"/>
          </a:xfrm>
          <a:prstGeom prst="rect">
            <a:avLst/>
          </a:prstGeom>
        </p:spPr>
      </p:pic>
      <p:sp>
        <p:nvSpPr>
          <p:cNvPr id="7" name="Bulle ronde 6"/>
          <p:cNvSpPr/>
          <p:nvPr/>
        </p:nvSpPr>
        <p:spPr>
          <a:xfrm>
            <a:off x="6511156" y="4869160"/>
            <a:ext cx="2309316" cy="914067"/>
          </a:xfrm>
          <a:prstGeom prst="wedgeEllipseCallout">
            <a:avLst>
              <a:gd name="adj1" fmla="val -15639"/>
              <a:gd name="adj2" fmla="val -100448"/>
            </a:avLst>
          </a:prstGeom>
          <a:ln/>
        </p:spPr>
        <p:style>
          <a:lnRef idx="0">
            <a:schemeClr val="accent2"/>
          </a:lnRef>
          <a:fillRef idx="3">
            <a:schemeClr val="accent2"/>
          </a:fillRef>
          <a:effectRef idx="3">
            <a:schemeClr val="accent2"/>
          </a:effectRef>
          <a:fontRef idx="minor">
            <a:schemeClr val="lt1"/>
          </a:fontRef>
        </p:style>
        <p:txBody>
          <a:bodyPr lIns="36000" tIns="36000" rIns="36000" bIns="36000" rtlCol="0" anchor="ctr"/>
          <a:lstStyle/>
          <a:p>
            <a:pPr algn="ctr"/>
            <a:r>
              <a:rPr lang="fr-FR" sz="1600" dirty="0" smtClean="0"/>
              <a:t>Remplacement </a:t>
            </a:r>
            <a:r>
              <a:rPr lang="fr-FR" sz="1600" smtClean="0"/>
              <a:t>d’un générateur de vapeur</a:t>
            </a:r>
            <a:endParaRPr lang="fr-FR" sz="1600" dirty="0"/>
          </a:p>
        </p:txBody>
      </p:sp>
      <p:sp>
        <p:nvSpPr>
          <p:cNvPr id="9" name="Bulle ronde 8"/>
          <p:cNvSpPr/>
          <p:nvPr/>
        </p:nvSpPr>
        <p:spPr>
          <a:xfrm>
            <a:off x="5508104" y="5827301"/>
            <a:ext cx="2309316" cy="914067"/>
          </a:xfrm>
          <a:prstGeom prst="wedgeEllipseCallout">
            <a:avLst>
              <a:gd name="adj1" fmla="val -57375"/>
              <a:gd name="adj2" fmla="val -57189"/>
            </a:avLst>
          </a:prstGeom>
          <a:ln/>
        </p:spPr>
        <p:style>
          <a:lnRef idx="0">
            <a:schemeClr val="accent2"/>
          </a:lnRef>
          <a:fillRef idx="3">
            <a:schemeClr val="accent2"/>
          </a:fillRef>
          <a:effectRef idx="3">
            <a:schemeClr val="accent2"/>
          </a:effectRef>
          <a:fontRef idx="minor">
            <a:schemeClr val="lt1"/>
          </a:fontRef>
        </p:style>
        <p:txBody>
          <a:bodyPr lIns="36000" tIns="36000" rIns="36000" bIns="36000" rtlCol="0" anchor="ctr"/>
          <a:lstStyle/>
          <a:p>
            <a:pPr algn="ctr"/>
            <a:r>
              <a:rPr lang="fr-FR" sz="1600" dirty="0" smtClean="0"/>
              <a:t>Une salle des machines en arrêt de tranche</a:t>
            </a:r>
            <a:endParaRPr lang="fr-FR" sz="1600" dirty="0"/>
          </a:p>
        </p:txBody>
      </p:sp>
    </p:spTree>
    <p:extLst>
      <p:ext uri="{BB962C8B-B14F-4D97-AF65-F5344CB8AC3E}">
        <p14:creationId xmlns:p14="http://schemas.microsoft.com/office/powerpoint/2010/main" val="6097835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Il faut donc encore convaincre</a:t>
            </a:r>
            <a:endParaRPr lang="fr-FR" dirty="0"/>
          </a:p>
        </p:txBody>
      </p:sp>
      <p:sp>
        <p:nvSpPr>
          <p:cNvPr id="7" name="Espace réservé du contenu 2"/>
          <p:cNvSpPr>
            <a:spLocks noGrp="1"/>
          </p:cNvSpPr>
          <p:nvPr>
            <p:ph idx="1"/>
          </p:nvPr>
        </p:nvSpPr>
        <p:spPr>
          <a:xfrm>
            <a:off x="395287" y="1556792"/>
            <a:ext cx="8353425" cy="4176464"/>
          </a:xfrm>
        </p:spPr>
        <p:txBody>
          <a:bodyPr/>
          <a:lstStyle/>
          <a:p>
            <a:r>
              <a:rPr lang="fr-FR" sz="1800" dirty="0" smtClean="0"/>
              <a:t>Dans un environnement fortement orienté vers la culture de l’exploitation et de la sûreté  industrielle il n’est pas aisé de mettre en œuvre des concepts issus de la culture Web : il faut convaincre</a:t>
            </a:r>
            <a:r>
              <a:rPr lang="is-IS" sz="1800" dirty="0" smtClean="0"/>
              <a:t>…</a:t>
            </a:r>
            <a:endParaRPr lang="fr-FR" sz="1800" dirty="0" smtClean="0"/>
          </a:p>
          <a:p>
            <a:endParaRPr lang="fr-FR" sz="1800" dirty="0" smtClean="0"/>
          </a:p>
          <a:p>
            <a:endParaRPr lang="fr-FR" sz="1800" dirty="0"/>
          </a:p>
          <a:p>
            <a:endParaRPr lang="fr-FR" sz="1800" dirty="0" smtClean="0"/>
          </a:p>
          <a:p>
            <a:endParaRPr lang="fr-FR" sz="1800" dirty="0"/>
          </a:p>
          <a:p>
            <a:endParaRPr lang="fr-FR" sz="1800" dirty="0" smtClean="0"/>
          </a:p>
          <a:p>
            <a:endParaRPr lang="fr-FR" sz="1800" dirty="0" smtClean="0"/>
          </a:p>
          <a:p>
            <a:r>
              <a:rPr lang="fr-FR" sz="1800" dirty="0" smtClean="0"/>
              <a:t>Mais pas comme ça</a:t>
            </a:r>
            <a:r>
              <a:rPr lang="is-IS" sz="1800" dirty="0" smtClean="0"/>
              <a:t>…</a:t>
            </a:r>
            <a:endParaRPr lang="fr-FR" sz="1800"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3068961"/>
            <a:ext cx="1651124" cy="1651124"/>
          </a:xfrm>
          <a:prstGeom prst="rect">
            <a:avLst/>
          </a:prstGeom>
        </p:spPr>
      </p:pic>
      <p:sp>
        <p:nvSpPr>
          <p:cNvPr id="5" name="Bulle ronde 4"/>
          <p:cNvSpPr/>
          <p:nvPr/>
        </p:nvSpPr>
        <p:spPr>
          <a:xfrm>
            <a:off x="2699792" y="2564905"/>
            <a:ext cx="3672408" cy="1793342"/>
          </a:xfrm>
          <a:prstGeom prst="wedgeEllipseCallout">
            <a:avLst>
              <a:gd name="adj1" fmla="val -79254"/>
              <a:gd name="adj2" fmla="val 41608"/>
            </a:avLst>
          </a:prstGeom>
          <a:ln/>
        </p:spPr>
        <p:style>
          <a:lnRef idx="0">
            <a:schemeClr val="accent2"/>
          </a:lnRef>
          <a:fillRef idx="3">
            <a:schemeClr val="accent2"/>
          </a:fillRef>
          <a:effectRef idx="3">
            <a:schemeClr val="accent2"/>
          </a:effectRef>
          <a:fontRef idx="minor">
            <a:schemeClr val="lt1"/>
          </a:fontRef>
        </p:style>
        <p:txBody>
          <a:bodyPr lIns="36000" tIns="36000" rIns="36000" bIns="36000" rtlCol="0" anchor="ctr"/>
          <a:lstStyle/>
          <a:p>
            <a:pPr algn="ctr"/>
            <a:r>
              <a:rPr lang="fr-FR" sz="1600" dirty="0" smtClean="0"/>
              <a:t>Si on mettait en place un </a:t>
            </a:r>
            <a:r>
              <a:rPr lang="fr-FR" sz="1600" dirty="0" err="1" smtClean="0"/>
              <a:t>datalake</a:t>
            </a:r>
            <a:r>
              <a:rPr lang="fr-FR" sz="1600" dirty="0" smtClean="0"/>
              <a:t> on pourrait faire de la régression polynomiale de folie, du </a:t>
            </a:r>
            <a:r>
              <a:rPr lang="fr-FR" sz="1600" dirty="0" err="1" smtClean="0"/>
              <a:t>random</a:t>
            </a:r>
            <a:r>
              <a:rPr lang="fr-FR" sz="1600" dirty="0" smtClean="0"/>
              <a:t> </a:t>
            </a:r>
            <a:r>
              <a:rPr lang="fr-FR" sz="1600" dirty="0" err="1" smtClean="0"/>
              <a:t>forest</a:t>
            </a:r>
            <a:r>
              <a:rPr lang="fr-FR" sz="1600" dirty="0" smtClean="0"/>
              <a:t>, du </a:t>
            </a:r>
            <a:r>
              <a:rPr lang="fr-FR" sz="1600" dirty="0" err="1" smtClean="0"/>
              <a:t>clustering</a:t>
            </a:r>
            <a:r>
              <a:rPr lang="fr-FR" sz="1600" dirty="0" smtClean="0"/>
              <a:t> hiérarchique !</a:t>
            </a:r>
            <a:endParaRPr lang="fr-FR" sz="1600"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020272" y="2930005"/>
            <a:ext cx="1651124" cy="1651124"/>
          </a:xfrm>
          <a:prstGeom prst="rect">
            <a:avLst/>
          </a:prstGeom>
        </p:spPr>
      </p:pic>
      <p:sp>
        <p:nvSpPr>
          <p:cNvPr id="8" name="Bulle ronde 7"/>
          <p:cNvSpPr/>
          <p:nvPr/>
        </p:nvSpPr>
        <p:spPr>
          <a:xfrm>
            <a:off x="4499992" y="4293097"/>
            <a:ext cx="2292682" cy="942323"/>
          </a:xfrm>
          <a:prstGeom prst="wedgeEllipseCallout">
            <a:avLst>
              <a:gd name="adj1" fmla="val 77150"/>
              <a:gd name="adj2" fmla="val -57877"/>
            </a:avLst>
          </a:prstGeom>
          <a:ln/>
        </p:spPr>
        <p:style>
          <a:lnRef idx="0">
            <a:schemeClr val="accent2"/>
          </a:lnRef>
          <a:fillRef idx="3">
            <a:schemeClr val="accent2"/>
          </a:fillRef>
          <a:effectRef idx="3">
            <a:schemeClr val="accent2"/>
          </a:effectRef>
          <a:fontRef idx="minor">
            <a:schemeClr val="lt1"/>
          </a:fontRef>
        </p:style>
        <p:txBody>
          <a:bodyPr lIns="36000" tIns="36000" rIns="36000" bIns="36000" rtlCol="0" anchor="ctr"/>
          <a:lstStyle/>
          <a:p>
            <a:pPr algn="ctr"/>
            <a:r>
              <a:rPr lang="fr-FR" sz="1600" dirty="0" smtClean="0"/>
              <a:t>Du TAL, des ontologies, des bases graphes !</a:t>
            </a:r>
            <a:endParaRPr lang="fr-FR" sz="1600" dirty="0"/>
          </a:p>
        </p:txBody>
      </p:sp>
      <p:sp>
        <p:nvSpPr>
          <p:cNvPr id="9" name="Bulle ronde 8"/>
          <p:cNvSpPr/>
          <p:nvPr/>
        </p:nvSpPr>
        <p:spPr>
          <a:xfrm>
            <a:off x="1907455" y="4149081"/>
            <a:ext cx="2155429" cy="1361294"/>
          </a:xfrm>
          <a:prstGeom prst="wedgeEllipseCallout">
            <a:avLst>
              <a:gd name="adj1" fmla="val -65932"/>
              <a:gd name="adj2" fmla="val -30261"/>
            </a:avLst>
          </a:prstGeom>
          <a:ln/>
        </p:spPr>
        <p:style>
          <a:lnRef idx="0">
            <a:schemeClr val="accent2"/>
          </a:lnRef>
          <a:fillRef idx="3">
            <a:schemeClr val="accent2"/>
          </a:fillRef>
          <a:effectRef idx="3">
            <a:schemeClr val="accent2"/>
          </a:effectRef>
          <a:fontRef idx="minor">
            <a:schemeClr val="lt1"/>
          </a:fontRef>
        </p:style>
        <p:txBody>
          <a:bodyPr lIns="36000" tIns="36000" rIns="36000" bIns="36000" rtlCol="0" anchor="ctr"/>
          <a:lstStyle/>
          <a:p>
            <a:pPr algn="ctr"/>
            <a:r>
              <a:rPr lang="fr-FR" sz="1600" dirty="0" smtClean="0"/>
              <a:t>Du web sémantique couplé à des smart machines !</a:t>
            </a:r>
            <a:endParaRPr lang="fr-FR" sz="1600" dirty="0"/>
          </a:p>
        </p:txBody>
      </p:sp>
      <p:sp>
        <p:nvSpPr>
          <p:cNvPr id="10" name="Bulle ronde 9"/>
          <p:cNvSpPr/>
          <p:nvPr/>
        </p:nvSpPr>
        <p:spPr>
          <a:xfrm>
            <a:off x="5575052" y="5179229"/>
            <a:ext cx="2309316" cy="914067"/>
          </a:xfrm>
          <a:prstGeom prst="wedgeEllipseCallout">
            <a:avLst>
              <a:gd name="adj1" fmla="val 36264"/>
              <a:gd name="adj2" fmla="val -135596"/>
            </a:avLst>
          </a:prstGeom>
          <a:ln/>
        </p:spPr>
        <p:style>
          <a:lnRef idx="0">
            <a:schemeClr val="accent2"/>
          </a:lnRef>
          <a:fillRef idx="3">
            <a:schemeClr val="accent2"/>
          </a:fillRef>
          <a:effectRef idx="3">
            <a:schemeClr val="accent2"/>
          </a:effectRef>
          <a:fontRef idx="minor">
            <a:schemeClr val="lt1"/>
          </a:fontRef>
        </p:style>
        <p:txBody>
          <a:bodyPr lIns="36000" tIns="36000" rIns="36000" bIns="36000" rtlCol="0" anchor="ctr"/>
          <a:lstStyle/>
          <a:p>
            <a:pPr algn="ctr"/>
            <a:r>
              <a:rPr lang="fr-FR" sz="1600" dirty="0" smtClean="0"/>
              <a:t>Du </a:t>
            </a:r>
            <a:r>
              <a:rPr lang="fr-FR" sz="1600" dirty="0" err="1" smtClean="0"/>
              <a:t>deep</a:t>
            </a:r>
            <a:r>
              <a:rPr lang="fr-FR" sz="1600" dirty="0" smtClean="0"/>
              <a:t> </a:t>
            </a:r>
            <a:r>
              <a:rPr lang="fr-FR" sz="1600" dirty="0" err="1" smtClean="0"/>
              <a:t>learning</a:t>
            </a:r>
            <a:r>
              <a:rPr lang="fr-FR" sz="1600" dirty="0" smtClean="0"/>
              <a:t>, de l’IA, du cognitif !</a:t>
            </a:r>
            <a:endParaRPr lang="fr-FR" sz="1600" dirty="0"/>
          </a:p>
        </p:txBody>
      </p:sp>
    </p:spTree>
    <p:extLst>
      <p:ext uri="{BB962C8B-B14F-4D97-AF65-F5344CB8AC3E}">
        <p14:creationId xmlns:p14="http://schemas.microsoft.com/office/powerpoint/2010/main" val="12443352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Hadoop</a:t>
            </a:r>
            <a:r>
              <a:rPr lang="fr-FR" dirty="0" smtClean="0"/>
              <a:t> : </a:t>
            </a:r>
            <a:r>
              <a:rPr lang="fr-FR" dirty="0"/>
              <a:t>une base de donnée pratique et pas chère</a:t>
            </a:r>
          </a:p>
        </p:txBody>
      </p:sp>
      <p:sp>
        <p:nvSpPr>
          <p:cNvPr id="7" name="Espace réservé du contenu 2"/>
          <p:cNvSpPr>
            <a:spLocks noGrp="1"/>
          </p:cNvSpPr>
          <p:nvPr>
            <p:ph idx="1"/>
          </p:nvPr>
        </p:nvSpPr>
        <p:spPr>
          <a:xfrm>
            <a:off x="395287" y="1556792"/>
            <a:ext cx="8497193" cy="4896544"/>
          </a:xfrm>
        </p:spPr>
        <p:txBody>
          <a:bodyPr/>
          <a:lstStyle/>
          <a:p>
            <a:r>
              <a:rPr lang="fr-FR" sz="1800" dirty="0" smtClean="0"/>
              <a:t>L’application historique de gestion d’une partie des données de procédés est dispersée sur les sites de production :</a:t>
            </a:r>
          </a:p>
          <a:p>
            <a:pPr lvl="1"/>
            <a:r>
              <a:rPr lang="fr-FR" sz="1800" dirty="0" smtClean="0">
                <a:sym typeface="Wingdings"/>
              </a:rPr>
              <a:t>L’accès aux données est complexe et peu fiable ;</a:t>
            </a:r>
          </a:p>
          <a:p>
            <a:pPr lvl="1"/>
            <a:r>
              <a:rPr lang="fr-FR" sz="1800" dirty="0" smtClean="0">
                <a:sym typeface="Wingdings"/>
              </a:rPr>
              <a:t>Les capacités d’analyse sont réduites.</a:t>
            </a:r>
            <a:endParaRPr lang="fr-FR" sz="1800" dirty="0" smtClean="0"/>
          </a:p>
          <a:p>
            <a:pPr lvl="1"/>
            <a:r>
              <a:rPr lang="fr-FR" sz="1800" dirty="0" smtClean="0"/>
              <a:t>Son maintien en condition opérationnelle est coûteux (licences Data </a:t>
            </a:r>
            <a:r>
              <a:rPr lang="fr-FR" sz="1800" dirty="0" err="1" smtClean="0"/>
              <a:t>Historian</a:t>
            </a:r>
            <a:r>
              <a:rPr lang="fr-FR" sz="1800" dirty="0" smtClean="0"/>
              <a:t>) ;</a:t>
            </a:r>
          </a:p>
          <a:p>
            <a:r>
              <a:rPr lang="fr-FR" sz="1800" dirty="0" err="1" smtClean="0"/>
              <a:t>Hadoop</a:t>
            </a:r>
            <a:r>
              <a:rPr lang="fr-FR" sz="1800" dirty="0" smtClean="0"/>
              <a:t> est introduit comme un élément d’infrastructure permettant de résorber une application obsolète et de sécuriser l’accès aux données.</a:t>
            </a:r>
          </a:p>
          <a:p>
            <a:r>
              <a:rPr lang="fr-FR" sz="1800" dirty="0" smtClean="0"/>
              <a:t>Après 2 années d’expérimentation, l’idée d’un entrepôt de données de procédés émerge :</a:t>
            </a:r>
          </a:p>
          <a:p>
            <a:pPr lvl="1"/>
            <a:r>
              <a:rPr lang="fr-FR" sz="1800" dirty="0" smtClean="0"/>
              <a:t>Dans laquelle on pourra stocker </a:t>
            </a:r>
            <a:r>
              <a:rPr lang="fr-FR" sz="1800" u="sng" dirty="0" smtClean="0"/>
              <a:t>toutes</a:t>
            </a:r>
            <a:r>
              <a:rPr lang="fr-FR" sz="1800" dirty="0" smtClean="0"/>
              <a:t> les données de procédés ;</a:t>
            </a:r>
          </a:p>
          <a:p>
            <a:pPr lvl="1"/>
            <a:r>
              <a:rPr lang="fr-FR" sz="1800" dirty="0" smtClean="0"/>
              <a:t>Mais aussi celles relatives à la maintenance, aux retours d’expérience</a:t>
            </a:r>
            <a:r>
              <a:rPr lang="is-IS" sz="1800" dirty="0" smtClean="0"/>
              <a:t>…</a:t>
            </a:r>
            <a:endParaRPr lang="fr-FR" sz="1800" dirty="0" smtClean="0"/>
          </a:p>
        </p:txBody>
      </p:sp>
    </p:spTree>
    <p:extLst>
      <p:ext uri="{BB962C8B-B14F-4D97-AF65-F5344CB8AC3E}">
        <p14:creationId xmlns:p14="http://schemas.microsoft.com/office/powerpoint/2010/main" val="2757439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Finalement le déclic arrive</a:t>
            </a:r>
            <a:endParaRPr lang="fr-FR" dirty="0"/>
          </a:p>
        </p:txBody>
      </p:sp>
      <p:sp>
        <p:nvSpPr>
          <p:cNvPr id="7" name="Espace réservé du contenu 2"/>
          <p:cNvSpPr>
            <a:spLocks noGrp="1"/>
          </p:cNvSpPr>
          <p:nvPr>
            <p:ph idx="1"/>
          </p:nvPr>
        </p:nvSpPr>
        <p:spPr>
          <a:xfrm>
            <a:off x="395287" y="1556792"/>
            <a:ext cx="8353425" cy="4896544"/>
          </a:xfrm>
        </p:spPr>
        <p:txBody>
          <a:bodyPr/>
          <a:lstStyle/>
          <a:p>
            <a:r>
              <a:rPr lang="fr-FR" sz="1800" dirty="0"/>
              <a:t>A</a:t>
            </a:r>
            <a:r>
              <a:rPr lang="fr-FR" sz="1800" dirty="0" smtClean="0"/>
              <a:t> mi-2016 plus de 40 projets se déclarent candidats à l’utilisation d’un entrepôt de données commun :</a:t>
            </a:r>
          </a:p>
          <a:p>
            <a:pPr lvl="1"/>
            <a:r>
              <a:rPr lang="fr-FR" sz="1800" dirty="0" err="1"/>
              <a:t>Hadoop</a:t>
            </a:r>
            <a:r>
              <a:rPr lang="fr-FR" sz="1800" dirty="0"/>
              <a:t> fait entrevoir </a:t>
            </a:r>
            <a:r>
              <a:rPr lang="fr-FR" sz="1800" dirty="0" smtClean="0"/>
              <a:t>un </a:t>
            </a:r>
            <a:r>
              <a:rPr lang="fr-FR" sz="1800" u="sng" dirty="0" smtClean="0"/>
              <a:t>rêve</a:t>
            </a:r>
            <a:r>
              <a:rPr lang="fr-FR" sz="1800" dirty="0" smtClean="0"/>
              <a:t>, </a:t>
            </a:r>
            <a:r>
              <a:rPr lang="fr-FR" sz="1800" dirty="0"/>
              <a:t>un monde dans lequel les données seraient facilement </a:t>
            </a:r>
            <a:r>
              <a:rPr lang="fr-FR" sz="1800" dirty="0" smtClean="0"/>
              <a:t>accessibles</a:t>
            </a:r>
            <a:r>
              <a:rPr lang="fr-FR" sz="1800" dirty="0"/>
              <a:t> </a:t>
            </a:r>
            <a:r>
              <a:rPr lang="fr-FR" sz="1800" dirty="0" smtClean="0"/>
              <a:t>;</a:t>
            </a:r>
          </a:p>
          <a:p>
            <a:pPr lvl="1"/>
            <a:r>
              <a:rPr lang="fr-FR" sz="1800" dirty="0"/>
              <a:t>T</a:t>
            </a:r>
            <a:r>
              <a:rPr lang="fr-FR" sz="1800" dirty="0" smtClean="0"/>
              <a:t>ous ces projets ont besoins des données des autres pour gagner en pertinence ;</a:t>
            </a:r>
          </a:p>
          <a:p>
            <a:pPr lvl="1"/>
            <a:r>
              <a:rPr lang="fr-FR" sz="1800" dirty="0" smtClean="0"/>
              <a:t>Il n’est pas question de data science mais de </a:t>
            </a:r>
            <a:r>
              <a:rPr lang="fr-FR" sz="1800" u="sng" dirty="0" smtClean="0"/>
              <a:t>briser les silos informationnels</a:t>
            </a:r>
            <a:r>
              <a:rPr lang="fr-FR" sz="1800" dirty="0" smtClean="0"/>
              <a:t>.</a:t>
            </a:r>
          </a:p>
          <a:p>
            <a:r>
              <a:rPr lang="fr-FR" sz="1800" dirty="0" smtClean="0"/>
              <a:t>Le plus dur commence</a:t>
            </a:r>
            <a:r>
              <a:rPr lang="is-IS" sz="1800" dirty="0" smtClean="0"/>
              <a:t>… il faut passer du r</a:t>
            </a:r>
            <a:r>
              <a:rPr lang="fr-FR" sz="1800" dirty="0" err="1" smtClean="0"/>
              <a:t>êve</a:t>
            </a:r>
            <a:r>
              <a:rPr lang="fr-FR" sz="1800" dirty="0" smtClean="0"/>
              <a:t> à la réalité :</a:t>
            </a:r>
          </a:p>
          <a:p>
            <a:pPr lvl="1"/>
            <a:r>
              <a:rPr lang="fr-FR" sz="1800" dirty="0" smtClean="0"/>
              <a:t>Car au moment de cet engouement, il n’y a rien d’autre que des expérimentations réussies sur </a:t>
            </a:r>
            <a:r>
              <a:rPr lang="fr-FR" sz="1800" dirty="0" err="1" smtClean="0"/>
              <a:t>Hadoop</a:t>
            </a:r>
            <a:r>
              <a:rPr lang="fr-FR" sz="1800" dirty="0" smtClean="0"/>
              <a:t> ;</a:t>
            </a:r>
          </a:p>
          <a:p>
            <a:pPr lvl="1"/>
            <a:r>
              <a:rPr lang="fr-FR" sz="1800" dirty="0" smtClean="0"/>
              <a:t>Il faut tout construire.</a:t>
            </a:r>
            <a:endParaRPr lang="fr-FR" sz="1800" dirty="0"/>
          </a:p>
        </p:txBody>
      </p:sp>
    </p:spTree>
    <p:extLst>
      <p:ext uri="{BB962C8B-B14F-4D97-AF65-F5344CB8AC3E}">
        <p14:creationId xmlns:p14="http://schemas.microsoft.com/office/powerpoint/2010/main" val="14060285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Contexte et enjeux de la production nucléaire à EDF : le grand carénage</a:t>
            </a:r>
            <a:endParaRPr lang="fr-FR" dirty="0"/>
          </a:p>
        </p:txBody>
      </p:sp>
      <p:sp>
        <p:nvSpPr>
          <p:cNvPr id="7" name="Espace réservé du contenu 2"/>
          <p:cNvSpPr>
            <a:spLocks noGrp="1"/>
          </p:cNvSpPr>
          <p:nvPr>
            <p:ph idx="1"/>
          </p:nvPr>
        </p:nvSpPr>
        <p:spPr>
          <a:xfrm>
            <a:off x="395287" y="1556792"/>
            <a:ext cx="8353425" cy="4176464"/>
          </a:xfrm>
        </p:spPr>
        <p:txBody>
          <a:bodyPr/>
          <a:lstStyle/>
          <a:p>
            <a:r>
              <a:rPr lang="fr-FR" sz="1800" dirty="0" smtClean="0"/>
              <a:t>L'âge moyen du parc approche 30 ans :</a:t>
            </a:r>
          </a:p>
          <a:p>
            <a:pPr lvl="1"/>
            <a:r>
              <a:rPr lang="fr-FR" dirty="0" smtClean="0"/>
              <a:t>À </a:t>
            </a:r>
            <a:r>
              <a:rPr lang="fr-FR" dirty="0"/>
              <a:t>date, 27 </a:t>
            </a:r>
            <a:r>
              <a:rPr lang="fr-FR" dirty="0" smtClean="0"/>
              <a:t>réacteurs </a:t>
            </a:r>
            <a:r>
              <a:rPr lang="fr-FR" dirty="0"/>
              <a:t>sur 58 ont </a:t>
            </a:r>
            <a:r>
              <a:rPr lang="fr-FR" dirty="0" smtClean="0"/>
              <a:t>reçu </a:t>
            </a:r>
            <a:r>
              <a:rPr lang="fr-FR" dirty="0"/>
              <a:t>l’autorisation par </a:t>
            </a:r>
            <a:r>
              <a:rPr lang="fr-FR" dirty="0" smtClean="0"/>
              <a:t>l’ASN </a:t>
            </a:r>
            <a:r>
              <a:rPr lang="fr-FR" dirty="0"/>
              <a:t>de fonctionner jusqu’à 40 ans </a:t>
            </a:r>
            <a:r>
              <a:rPr lang="fr-FR" dirty="0" smtClean="0"/>
              <a:t>après </a:t>
            </a:r>
            <a:r>
              <a:rPr lang="fr-FR" dirty="0"/>
              <a:t>leur </a:t>
            </a:r>
            <a:r>
              <a:rPr lang="fr-FR" dirty="0" smtClean="0"/>
              <a:t>troisième </a:t>
            </a:r>
            <a:r>
              <a:rPr lang="fr-FR" dirty="0"/>
              <a:t>visite </a:t>
            </a:r>
            <a:r>
              <a:rPr lang="fr-FR" dirty="0" smtClean="0"/>
              <a:t>décennale ;</a:t>
            </a:r>
          </a:p>
          <a:p>
            <a:pPr lvl="1"/>
            <a:r>
              <a:rPr lang="fr-FR" dirty="0" smtClean="0"/>
              <a:t>Aux </a:t>
            </a:r>
            <a:r>
              <a:rPr lang="fr-FR" dirty="0"/>
              <a:t>USA, 74 réacteurs ont </a:t>
            </a:r>
            <a:r>
              <a:rPr lang="fr-FR" dirty="0" smtClean="0"/>
              <a:t>déjà̀ reçu </a:t>
            </a:r>
            <a:r>
              <a:rPr lang="fr-FR" dirty="0"/>
              <a:t>leur licence pour </a:t>
            </a:r>
            <a:r>
              <a:rPr lang="fr-FR" dirty="0" smtClean="0"/>
              <a:t>être exploités </a:t>
            </a:r>
            <a:r>
              <a:rPr lang="fr-FR" dirty="0"/>
              <a:t>jusqu’à 60 ans, dont une trentaine de la </a:t>
            </a:r>
            <a:r>
              <a:rPr lang="fr-FR" dirty="0" smtClean="0"/>
              <a:t>même technologie </a:t>
            </a:r>
            <a:r>
              <a:rPr lang="fr-FR" dirty="0"/>
              <a:t>que les </a:t>
            </a:r>
            <a:r>
              <a:rPr lang="fr-FR" dirty="0" smtClean="0"/>
              <a:t>réacteurs français </a:t>
            </a:r>
            <a:endParaRPr lang="fr-FR"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4398" y="3252377"/>
            <a:ext cx="5099602" cy="3602980"/>
          </a:xfrm>
          <a:prstGeom prst="rect">
            <a:avLst/>
          </a:prstGeom>
        </p:spPr>
      </p:pic>
      <p:sp>
        <p:nvSpPr>
          <p:cNvPr id="4" name="ZoneTexte 3"/>
          <p:cNvSpPr txBox="1"/>
          <p:nvPr/>
        </p:nvSpPr>
        <p:spPr>
          <a:xfrm>
            <a:off x="827584" y="3645024"/>
            <a:ext cx="3744415" cy="2376264"/>
          </a:xfrm>
          <a:prstGeom prst="rect">
            <a:avLst/>
          </a:prstGeom>
          <a:noFill/>
        </p:spPr>
        <p:txBody>
          <a:bodyPr wrap="square" lIns="36000" tIns="0" rIns="36000" bIns="0" rtlCol="0">
            <a:spAutoFit/>
          </a:bodyPr>
          <a:lstStyle/>
          <a:p>
            <a:endParaRPr lang="fr-FR" sz="1600" dirty="0" smtClean="0"/>
          </a:p>
        </p:txBody>
      </p:sp>
      <p:sp>
        <p:nvSpPr>
          <p:cNvPr id="8" name="Espace réservé du contenu 2"/>
          <p:cNvSpPr txBox="1">
            <a:spLocks/>
          </p:cNvSpPr>
          <p:nvPr/>
        </p:nvSpPr>
        <p:spPr>
          <a:xfrm>
            <a:off x="395287" y="3140968"/>
            <a:ext cx="3253824" cy="2376264"/>
          </a:xfrm>
          <a:prstGeom prst="rect">
            <a:avLst/>
          </a:prstGeom>
        </p:spPr>
        <p:txBody>
          <a:bodyPr vert="horz" lIns="36000" tIns="0" rIns="36000" bIns="0" rtlCol="0">
            <a:noAutofit/>
          </a:bodyPr>
          <a:lstStyle>
            <a:lvl1pPr marL="179388" indent="-179388" algn="l" defTabSz="914400" rtl="0" eaLnBrk="1" latinLnBrk="0" hangingPunct="1">
              <a:spcBef>
                <a:spcPts val="1800"/>
              </a:spcBef>
              <a:buClr>
                <a:schemeClr val="accent1"/>
              </a:buClr>
              <a:buFont typeface="Wingdings" pitchFamily="2" charset="2"/>
              <a:buChar char=""/>
              <a:defRPr sz="1600" b="1" kern="1200">
                <a:solidFill>
                  <a:schemeClr val="tx1"/>
                </a:solidFill>
                <a:latin typeface="+mn-lt"/>
                <a:ea typeface="+mn-ea"/>
                <a:cs typeface="+mn-cs"/>
              </a:defRPr>
            </a:lvl1pPr>
            <a:lvl2pPr marL="360000" indent="-180000" algn="l" defTabSz="914400" rtl="0" eaLnBrk="1" latinLnBrk="0" hangingPunct="1">
              <a:spcBef>
                <a:spcPts val="600"/>
              </a:spcBef>
              <a:buClr>
                <a:schemeClr val="accent1"/>
              </a:buClr>
              <a:buSzPct val="50000"/>
              <a:buFont typeface="Wingdings" pitchFamily="2" charset="2"/>
              <a:buChar char=""/>
              <a:defRPr sz="1600" kern="1200">
                <a:solidFill>
                  <a:schemeClr val="tx1"/>
                </a:solidFill>
                <a:latin typeface="+mn-lt"/>
                <a:ea typeface="+mn-ea"/>
                <a:cs typeface="+mn-cs"/>
              </a:defRPr>
            </a:lvl2pPr>
            <a:lvl3pPr marL="540000" indent="-180000" algn="l" defTabSz="914400" rtl="0" eaLnBrk="1" latinLnBrk="0" hangingPunct="1">
              <a:spcBef>
                <a:spcPts val="300"/>
              </a:spcBef>
              <a:buClr>
                <a:schemeClr val="accent1"/>
              </a:buClr>
              <a:buFont typeface="Arial" pitchFamily="34" charset="0"/>
              <a:buChar char="•"/>
              <a:defRPr sz="1400" kern="1200">
                <a:solidFill>
                  <a:schemeClr val="tx1"/>
                </a:solidFill>
                <a:latin typeface="+mn-lt"/>
                <a:ea typeface="+mn-ea"/>
                <a:cs typeface="+mn-cs"/>
              </a:defRPr>
            </a:lvl3pPr>
            <a:lvl4pPr marL="720000" indent="-144000" algn="l" defTabSz="914400" rtl="0" eaLnBrk="1" latinLnBrk="0" hangingPunct="1">
              <a:spcBef>
                <a:spcPts val="0"/>
              </a:spcBef>
              <a:buFont typeface="Arial" pitchFamily="34" charset="0"/>
              <a:buChar char="–"/>
              <a:defRPr sz="1200" kern="1200">
                <a:solidFill>
                  <a:schemeClr val="tx1"/>
                </a:solidFill>
                <a:latin typeface="+mn-lt"/>
                <a:ea typeface="+mn-ea"/>
                <a:cs typeface="+mn-cs"/>
              </a:defRPr>
            </a:lvl4pPr>
            <a:lvl5pPr marL="864000" indent="-108000" algn="l" defTabSz="914400" rtl="0" eaLnBrk="1" latinLnBrk="0" hangingPunct="1">
              <a:spcBef>
                <a:spcPts val="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smtClean="0"/>
              <a:t>Le Grand Carénage, un programme pour exploiter le parc nucléaire en toute sureté au delà de 40 ans :</a:t>
            </a:r>
          </a:p>
          <a:p>
            <a:pPr lvl="1"/>
            <a:r>
              <a:rPr lang="fr-FR" dirty="0" smtClean="0"/>
              <a:t>Un investissement atteignant 51 mds € sur la période 2014-2025.</a:t>
            </a:r>
          </a:p>
          <a:p>
            <a:pPr lvl="1"/>
            <a:endParaRPr lang="fr-FR" sz="1800" dirty="0"/>
          </a:p>
        </p:txBody>
      </p:sp>
    </p:spTree>
    <p:extLst>
      <p:ext uri="{BB962C8B-B14F-4D97-AF65-F5344CB8AC3E}">
        <p14:creationId xmlns:p14="http://schemas.microsoft.com/office/powerpoint/2010/main" val="384190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Du rêve à la réalité, la route est longue</a:t>
            </a:r>
            <a:endParaRPr lang="fr-FR" dirty="0"/>
          </a:p>
        </p:txBody>
      </p:sp>
      <p:sp>
        <p:nvSpPr>
          <p:cNvPr id="7" name="Espace réservé du contenu 2"/>
          <p:cNvSpPr>
            <a:spLocks noGrp="1"/>
          </p:cNvSpPr>
          <p:nvPr>
            <p:ph idx="1"/>
          </p:nvPr>
        </p:nvSpPr>
        <p:spPr>
          <a:xfrm>
            <a:off x="395287" y="1556792"/>
            <a:ext cx="8353425" cy="4896544"/>
          </a:xfrm>
        </p:spPr>
        <p:txBody>
          <a:bodyPr/>
          <a:lstStyle/>
          <a:p>
            <a:r>
              <a:rPr lang="fr-FR" sz="1800" dirty="0" smtClean="0"/>
              <a:t>On a beau vivre dans le nouveau paradigme de l’agilité, la constitution d’un </a:t>
            </a:r>
            <a:r>
              <a:rPr lang="fr-FR" sz="1800" dirty="0" err="1" smtClean="0"/>
              <a:t>datalake</a:t>
            </a:r>
            <a:r>
              <a:rPr lang="fr-FR" sz="1800" dirty="0" smtClean="0"/>
              <a:t> de niveau industriel et des services associés, ça prend du temps ;</a:t>
            </a:r>
          </a:p>
          <a:p>
            <a:r>
              <a:rPr lang="fr-FR" sz="1800" dirty="0" smtClean="0"/>
              <a:t>D’un point de vue infrastructure on a de la chance, le cluster </a:t>
            </a:r>
            <a:r>
              <a:rPr lang="fr-FR" sz="1800" dirty="0" err="1" smtClean="0"/>
              <a:t>Hadoop</a:t>
            </a:r>
            <a:r>
              <a:rPr lang="fr-FR" sz="1800" dirty="0" smtClean="0"/>
              <a:t> existe déjà ;</a:t>
            </a:r>
          </a:p>
          <a:p>
            <a:r>
              <a:rPr lang="fr-FR" sz="1800" dirty="0" smtClean="0"/>
              <a:t>Oui, mais il faut l’interfacer avec le SI existant :</a:t>
            </a:r>
          </a:p>
          <a:p>
            <a:pPr lvl="1"/>
            <a:r>
              <a:rPr lang="fr-FR" sz="1800" dirty="0" smtClean="0"/>
              <a:t>Qui n’est pas prévu pour : il faut adapter les applications existantes et donc s’insérer dans un planning de maintenance ;</a:t>
            </a:r>
          </a:p>
          <a:p>
            <a:pPr lvl="1"/>
            <a:r>
              <a:rPr lang="fr-FR" sz="1800" dirty="0" smtClean="0"/>
              <a:t>Une vingtaine d’applications sources ;</a:t>
            </a:r>
          </a:p>
          <a:p>
            <a:pPr lvl="1"/>
            <a:r>
              <a:rPr lang="fr-FR" sz="1800" dirty="0" smtClean="0"/>
              <a:t>L’interfaçage technique n’est pas la difficulté.</a:t>
            </a:r>
          </a:p>
        </p:txBody>
      </p:sp>
    </p:spTree>
    <p:extLst>
      <p:ext uri="{BB962C8B-B14F-4D97-AF65-F5344CB8AC3E}">
        <p14:creationId xmlns:p14="http://schemas.microsoft.com/office/powerpoint/2010/main" val="4090035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Du rêve à la réalité, la route est longue</a:t>
            </a:r>
            <a:r>
              <a:rPr lang="is-IS" dirty="0" smtClean="0"/>
              <a:t>…</a:t>
            </a:r>
            <a:endParaRPr lang="fr-FR" dirty="0"/>
          </a:p>
        </p:txBody>
      </p:sp>
      <p:sp>
        <p:nvSpPr>
          <p:cNvPr id="7" name="Espace réservé du contenu 2"/>
          <p:cNvSpPr>
            <a:spLocks noGrp="1"/>
          </p:cNvSpPr>
          <p:nvPr>
            <p:ph idx="1"/>
          </p:nvPr>
        </p:nvSpPr>
        <p:spPr>
          <a:xfrm>
            <a:off x="395287" y="1484784"/>
            <a:ext cx="8353425" cy="4896544"/>
          </a:xfrm>
        </p:spPr>
        <p:txBody>
          <a:bodyPr/>
          <a:lstStyle/>
          <a:p>
            <a:r>
              <a:rPr lang="fr-FR" sz="1800" dirty="0" smtClean="0"/>
              <a:t>Il faut des ressources dédiées à la donnée :</a:t>
            </a:r>
          </a:p>
          <a:p>
            <a:pPr lvl="1"/>
            <a:r>
              <a:rPr lang="fr-FR" sz="1800" dirty="0" smtClean="0"/>
              <a:t>Les ressources internes/externes sont rares :</a:t>
            </a:r>
          </a:p>
          <a:p>
            <a:pPr lvl="2"/>
            <a:r>
              <a:rPr lang="fr-FR" dirty="0"/>
              <a:t>I</a:t>
            </a:r>
            <a:r>
              <a:rPr lang="fr-FR" dirty="0" smtClean="0"/>
              <a:t>l faut faire identifier les talents potentiels internes, faire monter en compétence les équipes en place ;</a:t>
            </a:r>
          </a:p>
          <a:p>
            <a:pPr lvl="1"/>
            <a:r>
              <a:rPr lang="fr-FR" sz="1800" dirty="0" smtClean="0"/>
              <a:t>Des questions lancinantes : qui sont les data </a:t>
            </a:r>
            <a:r>
              <a:rPr lang="fr-FR" sz="1800" dirty="0" err="1" smtClean="0"/>
              <a:t>scientists</a:t>
            </a:r>
            <a:r>
              <a:rPr lang="fr-FR" sz="1800" dirty="0" smtClean="0"/>
              <a:t> et où sont-ils ?</a:t>
            </a:r>
          </a:p>
          <a:p>
            <a:pPr lvl="2"/>
            <a:r>
              <a:rPr lang="fr-FR" dirty="0" smtClean="0"/>
              <a:t>Data </a:t>
            </a:r>
            <a:r>
              <a:rPr lang="fr-FR" dirty="0" err="1" smtClean="0"/>
              <a:t>analyst</a:t>
            </a:r>
            <a:r>
              <a:rPr lang="fr-FR" dirty="0" smtClean="0"/>
              <a:t>, Data </a:t>
            </a:r>
            <a:r>
              <a:rPr lang="fr-FR" dirty="0" err="1"/>
              <a:t>i</a:t>
            </a:r>
            <a:r>
              <a:rPr lang="fr-FR" dirty="0" err="1" smtClean="0"/>
              <a:t>ngineer</a:t>
            </a:r>
            <a:r>
              <a:rPr lang="fr-FR" dirty="0" smtClean="0"/>
              <a:t>, Data </a:t>
            </a:r>
            <a:r>
              <a:rPr lang="fr-FR" dirty="0" err="1" smtClean="0"/>
              <a:t>scientist</a:t>
            </a:r>
            <a:r>
              <a:rPr lang="fr-FR" dirty="0" smtClean="0"/>
              <a:t> ? </a:t>
            </a:r>
          </a:p>
          <a:p>
            <a:pPr lvl="2"/>
            <a:r>
              <a:rPr lang="fr-FR" dirty="0" smtClean="0"/>
              <a:t>Dans les métiers, à la R&amp;D, à la DSI ?</a:t>
            </a:r>
          </a:p>
          <a:p>
            <a:pPr lvl="1"/>
            <a:r>
              <a:rPr lang="fr-FR" sz="1800" dirty="0" smtClean="0"/>
              <a:t>Faut-il vraiment créer une équipe ou fonctionner en réseau ?</a:t>
            </a:r>
          </a:p>
          <a:p>
            <a:pPr lvl="2"/>
            <a:r>
              <a:rPr lang="fr-FR" dirty="0" smtClean="0"/>
              <a:t>Les deux !</a:t>
            </a:r>
          </a:p>
          <a:p>
            <a:r>
              <a:rPr lang="fr-FR" sz="1800" dirty="0"/>
              <a:t>Il faut gagner en agilité dans les modes de fonctionnement </a:t>
            </a:r>
            <a:r>
              <a:rPr lang="fr-FR" sz="1800" dirty="0" smtClean="0"/>
              <a:t>:</a:t>
            </a:r>
          </a:p>
          <a:p>
            <a:pPr lvl="1"/>
            <a:r>
              <a:rPr lang="is-IS" sz="1800" dirty="0" smtClean="0"/>
              <a:t>Il </a:t>
            </a:r>
            <a:r>
              <a:rPr lang="is-IS" sz="1800" dirty="0"/>
              <a:t>faut </a:t>
            </a:r>
            <a:r>
              <a:rPr lang="fr-FR" sz="1800" dirty="0"/>
              <a:t>être capable de contractualiser avec </a:t>
            </a:r>
            <a:r>
              <a:rPr lang="fr-FR" sz="1800" dirty="0" smtClean="0"/>
              <a:t>de nouveaux acteurs : startup, indépendants, académiques ;</a:t>
            </a:r>
          </a:p>
          <a:p>
            <a:pPr lvl="1"/>
            <a:r>
              <a:rPr lang="fr-FR" sz="1800" dirty="0" smtClean="0"/>
              <a:t>Il faut pouvoir agir vite, tout en s’inscrivant dans une logique financière pluriannuelle ;</a:t>
            </a:r>
          </a:p>
          <a:p>
            <a:pPr lvl="1"/>
            <a:r>
              <a:rPr lang="fr-FR" sz="1800" dirty="0" smtClean="0"/>
              <a:t>Dans un modèle conçu pour gérer des actifs centenaires </a:t>
            </a:r>
            <a:r>
              <a:rPr lang="fr-FR" dirty="0" smtClean="0"/>
              <a:t>(« 100 ans du premier coup de crayon au dernier coup de pioche... » </a:t>
            </a:r>
            <a:r>
              <a:rPr lang="is-IS" dirty="0" smtClean="0"/>
              <a:t> )</a:t>
            </a:r>
            <a:endParaRPr lang="fr-FR" sz="1800" dirty="0"/>
          </a:p>
        </p:txBody>
      </p:sp>
    </p:spTree>
    <p:extLst>
      <p:ext uri="{BB962C8B-B14F-4D97-AF65-F5344CB8AC3E}">
        <p14:creationId xmlns:p14="http://schemas.microsoft.com/office/powerpoint/2010/main" val="18805860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Du rêve à la réalité, la route est longue</a:t>
            </a:r>
            <a:r>
              <a:rPr lang="is-IS" dirty="0" smtClean="0"/>
              <a:t>…...</a:t>
            </a:r>
            <a:endParaRPr lang="fr-FR" dirty="0"/>
          </a:p>
        </p:txBody>
      </p:sp>
      <p:sp>
        <p:nvSpPr>
          <p:cNvPr id="7" name="Espace réservé du contenu 2"/>
          <p:cNvSpPr>
            <a:spLocks noGrp="1"/>
          </p:cNvSpPr>
          <p:nvPr>
            <p:ph idx="1"/>
          </p:nvPr>
        </p:nvSpPr>
        <p:spPr>
          <a:xfrm>
            <a:off x="395287" y="1556792"/>
            <a:ext cx="8353425" cy="4896544"/>
          </a:xfrm>
        </p:spPr>
        <p:txBody>
          <a:bodyPr/>
          <a:lstStyle/>
          <a:p>
            <a:r>
              <a:rPr lang="fr-FR" sz="1800" dirty="0" smtClean="0"/>
              <a:t>Il faut mettre en place une gouvernance adaptée :</a:t>
            </a:r>
          </a:p>
          <a:p>
            <a:r>
              <a:rPr lang="fr-FR" sz="1800" dirty="0" smtClean="0"/>
              <a:t>On passe d’un monde en silo (un besoin, une application, une base de données)</a:t>
            </a:r>
          </a:p>
          <a:p>
            <a:r>
              <a:rPr lang="fr-FR" sz="1800" dirty="0" smtClean="0"/>
              <a:t>A un monde où la donnée est partagée :</a:t>
            </a:r>
          </a:p>
          <a:p>
            <a:pPr lvl="1"/>
            <a:r>
              <a:rPr lang="fr-FR" dirty="0" smtClean="0"/>
              <a:t>Qui est responsable de quoi ?</a:t>
            </a:r>
          </a:p>
          <a:p>
            <a:pPr lvl="1"/>
            <a:r>
              <a:rPr lang="fr-FR" dirty="0" smtClean="0"/>
              <a:t>Qui à le droit de faire quoi ?</a:t>
            </a:r>
          </a:p>
          <a:p>
            <a:r>
              <a:rPr lang="fr-FR" sz="1800" dirty="0" smtClean="0"/>
              <a:t>Mise en place d’une gouvernance des données :</a:t>
            </a:r>
          </a:p>
          <a:p>
            <a:pPr lvl="1"/>
            <a:r>
              <a:rPr lang="fr-FR" sz="1800" dirty="0" smtClean="0"/>
              <a:t>Définition de domaines de données transverses sous la responsabilité d’un acteur unique pour l’ensemble de l’entreprise ;</a:t>
            </a:r>
          </a:p>
          <a:p>
            <a:pPr lvl="1"/>
            <a:r>
              <a:rPr lang="fr-FR" sz="1800" dirty="0" smtClean="0"/>
              <a:t>Prise de conscience de la valeur de la donnée au plus haut niveau de l’entreprise.</a:t>
            </a:r>
          </a:p>
        </p:txBody>
      </p:sp>
    </p:spTree>
    <p:extLst>
      <p:ext uri="{BB962C8B-B14F-4D97-AF65-F5344CB8AC3E}">
        <p14:creationId xmlns:p14="http://schemas.microsoft.com/office/powerpoint/2010/main" val="19643724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341012"/>
            <a:ext cx="8047797" cy="4824292"/>
          </a:xfrm>
          <a:prstGeom prst="rect">
            <a:avLst/>
          </a:prstGeom>
        </p:spPr>
      </p:pic>
      <p:sp>
        <p:nvSpPr>
          <p:cNvPr id="2" name="Titre 1"/>
          <p:cNvSpPr>
            <a:spLocks noGrp="1"/>
          </p:cNvSpPr>
          <p:nvPr>
            <p:ph type="title"/>
          </p:nvPr>
        </p:nvSpPr>
        <p:spPr/>
        <p:txBody>
          <a:bodyPr/>
          <a:lstStyle/>
          <a:p>
            <a:r>
              <a:rPr lang="fr-FR" dirty="0" smtClean="0"/>
              <a:t>Mais on va y arriver</a:t>
            </a:r>
            <a:r>
              <a:rPr lang="is-IS" dirty="0" smtClean="0"/>
              <a:t>…</a:t>
            </a:r>
            <a:endParaRPr lang="fr-FR" dirty="0"/>
          </a:p>
        </p:txBody>
      </p:sp>
      <p:sp>
        <p:nvSpPr>
          <p:cNvPr id="5" name="Bulle ronde 4"/>
          <p:cNvSpPr/>
          <p:nvPr/>
        </p:nvSpPr>
        <p:spPr>
          <a:xfrm>
            <a:off x="472317" y="4881071"/>
            <a:ext cx="1435387" cy="810374"/>
          </a:xfrm>
          <a:prstGeom prst="wedgeEllipseCallout">
            <a:avLst>
              <a:gd name="adj1" fmla="val 64679"/>
              <a:gd name="adj2" fmla="val -18821"/>
            </a:avLst>
          </a:prstGeom>
          <a:ln/>
        </p:spPr>
        <p:style>
          <a:lnRef idx="0">
            <a:schemeClr val="accent2"/>
          </a:lnRef>
          <a:fillRef idx="3">
            <a:schemeClr val="accent2"/>
          </a:fillRef>
          <a:effectRef idx="3">
            <a:schemeClr val="accent2"/>
          </a:effectRef>
          <a:fontRef idx="minor">
            <a:schemeClr val="lt1"/>
          </a:fontRef>
        </p:style>
        <p:txBody>
          <a:bodyPr lIns="36000" tIns="36000" rIns="36000" bIns="36000" rtlCol="0" anchor="ctr"/>
          <a:lstStyle/>
          <a:p>
            <a:pPr algn="ctr"/>
            <a:r>
              <a:rPr lang="fr-FR" sz="1400" dirty="0" err="1" smtClean="0"/>
              <a:t>Hadoop</a:t>
            </a:r>
            <a:r>
              <a:rPr lang="fr-FR" sz="1400" dirty="0" smtClean="0"/>
              <a:t>, c’est quoi ce truc ?</a:t>
            </a:r>
            <a:endParaRPr lang="fr-FR" sz="1400" dirty="0"/>
          </a:p>
        </p:txBody>
      </p:sp>
      <p:sp>
        <p:nvSpPr>
          <p:cNvPr id="4" name="ZoneTexte 3"/>
          <p:cNvSpPr txBox="1"/>
          <p:nvPr/>
        </p:nvSpPr>
        <p:spPr>
          <a:xfrm>
            <a:off x="2339752" y="5054987"/>
            <a:ext cx="576064" cy="246221"/>
          </a:xfrm>
          <a:prstGeom prst="rect">
            <a:avLst/>
          </a:prstGeom>
          <a:noFill/>
        </p:spPr>
        <p:txBody>
          <a:bodyPr wrap="square" lIns="36000" tIns="0" rIns="36000" bIns="0" rtlCol="0">
            <a:spAutoFit/>
          </a:bodyPr>
          <a:lstStyle/>
          <a:p>
            <a:r>
              <a:rPr lang="fr-FR" sz="1600" b="1" dirty="0" smtClean="0"/>
              <a:t>2014</a:t>
            </a:r>
          </a:p>
        </p:txBody>
      </p:sp>
      <p:sp>
        <p:nvSpPr>
          <p:cNvPr id="8" name="ZoneTexte 7"/>
          <p:cNvSpPr txBox="1"/>
          <p:nvPr/>
        </p:nvSpPr>
        <p:spPr>
          <a:xfrm>
            <a:off x="3851920" y="5054987"/>
            <a:ext cx="576064" cy="246221"/>
          </a:xfrm>
          <a:prstGeom prst="rect">
            <a:avLst/>
          </a:prstGeom>
          <a:noFill/>
        </p:spPr>
        <p:txBody>
          <a:bodyPr wrap="square" lIns="36000" tIns="0" rIns="36000" bIns="0" rtlCol="0">
            <a:spAutoFit/>
          </a:bodyPr>
          <a:lstStyle/>
          <a:p>
            <a:r>
              <a:rPr lang="fr-FR" sz="1600" b="1" smtClean="0"/>
              <a:t>2016</a:t>
            </a:r>
          </a:p>
        </p:txBody>
      </p:sp>
      <p:sp>
        <p:nvSpPr>
          <p:cNvPr id="9" name="ZoneTexte 8"/>
          <p:cNvSpPr txBox="1"/>
          <p:nvPr/>
        </p:nvSpPr>
        <p:spPr>
          <a:xfrm>
            <a:off x="5796136" y="5054987"/>
            <a:ext cx="576064" cy="246221"/>
          </a:xfrm>
          <a:prstGeom prst="rect">
            <a:avLst/>
          </a:prstGeom>
          <a:noFill/>
        </p:spPr>
        <p:txBody>
          <a:bodyPr wrap="square" lIns="36000" tIns="0" rIns="36000" bIns="0" rtlCol="0">
            <a:spAutoFit/>
          </a:bodyPr>
          <a:lstStyle/>
          <a:p>
            <a:r>
              <a:rPr lang="fr-FR" sz="1600" b="1" dirty="0" smtClean="0"/>
              <a:t>2018</a:t>
            </a:r>
          </a:p>
        </p:txBody>
      </p:sp>
      <p:sp>
        <p:nvSpPr>
          <p:cNvPr id="10" name="Bulle ronde 9"/>
          <p:cNvSpPr/>
          <p:nvPr/>
        </p:nvSpPr>
        <p:spPr>
          <a:xfrm>
            <a:off x="2567758" y="836712"/>
            <a:ext cx="1284161" cy="720079"/>
          </a:xfrm>
          <a:prstGeom prst="wedgeEllipseCallout">
            <a:avLst>
              <a:gd name="adj1" fmla="val 22620"/>
              <a:gd name="adj2" fmla="val 101206"/>
            </a:avLst>
          </a:prstGeom>
          <a:ln/>
        </p:spPr>
        <p:style>
          <a:lnRef idx="0">
            <a:schemeClr val="accent2"/>
          </a:lnRef>
          <a:fillRef idx="3">
            <a:schemeClr val="accent2"/>
          </a:fillRef>
          <a:effectRef idx="3">
            <a:schemeClr val="accent2"/>
          </a:effectRef>
          <a:fontRef idx="minor">
            <a:schemeClr val="lt1"/>
          </a:fontRef>
        </p:style>
        <p:txBody>
          <a:bodyPr lIns="36000" tIns="36000" rIns="36000" bIns="36000" rtlCol="0" anchor="ctr"/>
          <a:lstStyle/>
          <a:p>
            <a:pPr algn="ctr"/>
            <a:r>
              <a:rPr lang="fr-FR" sz="1400" dirty="0" smtClean="0"/>
              <a:t>Génial j’en veux !</a:t>
            </a:r>
            <a:endParaRPr lang="fr-FR" sz="1400" dirty="0"/>
          </a:p>
        </p:txBody>
      </p:sp>
      <p:sp>
        <p:nvSpPr>
          <p:cNvPr id="11" name="Bulle ronde 10"/>
          <p:cNvSpPr/>
          <p:nvPr/>
        </p:nvSpPr>
        <p:spPr>
          <a:xfrm>
            <a:off x="4443729" y="2924944"/>
            <a:ext cx="1568431" cy="1045386"/>
          </a:xfrm>
          <a:prstGeom prst="wedgeEllipseCallout">
            <a:avLst>
              <a:gd name="adj1" fmla="val -42929"/>
              <a:gd name="adj2" fmla="val 101640"/>
            </a:avLst>
          </a:prstGeom>
          <a:ln/>
        </p:spPr>
        <p:style>
          <a:lnRef idx="0">
            <a:schemeClr val="accent2"/>
          </a:lnRef>
          <a:fillRef idx="3">
            <a:schemeClr val="accent2"/>
          </a:fillRef>
          <a:effectRef idx="3">
            <a:schemeClr val="accent2"/>
          </a:effectRef>
          <a:fontRef idx="minor">
            <a:schemeClr val="lt1"/>
          </a:fontRef>
        </p:style>
        <p:txBody>
          <a:bodyPr lIns="36000" tIns="36000" rIns="36000" bIns="36000" rtlCol="0" anchor="ctr"/>
          <a:lstStyle/>
          <a:p>
            <a:pPr algn="ctr"/>
            <a:r>
              <a:rPr lang="fr-FR" sz="1400" dirty="0" smtClean="0"/>
              <a:t>Je</a:t>
            </a:r>
            <a:r>
              <a:rPr lang="fr-FR" sz="1400" dirty="0" smtClean="0"/>
              <a:t> </a:t>
            </a:r>
            <a:r>
              <a:rPr lang="fr-FR" sz="1400" dirty="0" smtClean="0"/>
              <a:t>l’avais bien dit, c’est du vent.</a:t>
            </a:r>
            <a:endParaRPr lang="fr-FR" sz="1400" dirty="0"/>
          </a:p>
        </p:txBody>
      </p:sp>
      <p:sp>
        <p:nvSpPr>
          <p:cNvPr id="12" name="Bulle ronde 11"/>
          <p:cNvSpPr/>
          <p:nvPr/>
        </p:nvSpPr>
        <p:spPr>
          <a:xfrm>
            <a:off x="6228185" y="1700808"/>
            <a:ext cx="1872208" cy="1209159"/>
          </a:xfrm>
          <a:prstGeom prst="wedgeEllipseCallout">
            <a:avLst>
              <a:gd name="adj1" fmla="val 6190"/>
              <a:gd name="adj2" fmla="val 103345"/>
            </a:avLst>
          </a:prstGeom>
          <a:ln/>
        </p:spPr>
        <p:style>
          <a:lnRef idx="0">
            <a:schemeClr val="accent2"/>
          </a:lnRef>
          <a:fillRef idx="3">
            <a:schemeClr val="accent2"/>
          </a:fillRef>
          <a:effectRef idx="3">
            <a:schemeClr val="accent2"/>
          </a:effectRef>
          <a:fontRef idx="minor">
            <a:schemeClr val="lt1"/>
          </a:fontRef>
        </p:style>
        <p:txBody>
          <a:bodyPr lIns="36000" tIns="36000" rIns="36000" bIns="36000" rtlCol="0" anchor="ctr"/>
          <a:lstStyle/>
          <a:p>
            <a:pPr algn="ctr"/>
            <a:r>
              <a:rPr lang="fr-FR" sz="1400" dirty="0" smtClean="0"/>
              <a:t>J’ai</a:t>
            </a:r>
            <a:r>
              <a:rPr lang="fr-FR" sz="1400" dirty="0" smtClean="0"/>
              <a:t> </a:t>
            </a:r>
            <a:r>
              <a:rPr lang="fr-FR" sz="1400" dirty="0" smtClean="0"/>
              <a:t>toujours su que ça marcherait</a:t>
            </a:r>
            <a:r>
              <a:rPr lang="is-IS" sz="1400" dirty="0" smtClean="0"/>
              <a:t>…</a:t>
            </a:r>
          </a:p>
          <a:p>
            <a:pPr algn="ctr"/>
            <a:r>
              <a:rPr lang="is-IS" sz="1200" dirty="0" smtClean="0"/>
              <a:t>(d’ailleurs c’était mon idée)</a:t>
            </a:r>
            <a:endParaRPr lang="fr-FR" sz="1200" dirty="0"/>
          </a:p>
        </p:txBody>
      </p:sp>
    </p:spTree>
    <p:extLst>
      <p:ext uri="{BB962C8B-B14F-4D97-AF65-F5344CB8AC3E}">
        <p14:creationId xmlns:p14="http://schemas.microsoft.com/office/powerpoint/2010/main" val="20165853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on est sur la bonne voie</a:t>
            </a:r>
            <a:endParaRPr lang="fr-FR" dirty="0"/>
          </a:p>
        </p:txBody>
      </p:sp>
      <p:sp>
        <p:nvSpPr>
          <p:cNvPr id="7" name="Espace réservé du contenu 2"/>
          <p:cNvSpPr>
            <a:spLocks noGrp="1"/>
          </p:cNvSpPr>
          <p:nvPr>
            <p:ph idx="1"/>
          </p:nvPr>
        </p:nvSpPr>
        <p:spPr>
          <a:xfrm>
            <a:off x="395287" y="1268760"/>
            <a:ext cx="8353425" cy="4176464"/>
          </a:xfrm>
        </p:spPr>
        <p:txBody>
          <a:bodyPr/>
          <a:lstStyle/>
          <a:p>
            <a:r>
              <a:rPr lang="fr-FR" sz="1800" dirty="0" smtClean="0"/>
              <a:t>La notion de </a:t>
            </a:r>
            <a:r>
              <a:rPr lang="fr-FR" sz="1800" dirty="0" err="1" smtClean="0"/>
              <a:t>datalake</a:t>
            </a:r>
            <a:r>
              <a:rPr lang="fr-FR" sz="1800" dirty="0" smtClean="0"/>
              <a:t> est ancrée dans la nouvelle vision de nos SI :</a:t>
            </a:r>
          </a:p>
        </p:txBody>
      </p:sp>
      <p:pic>
        <p:nvPicPr>
          <p:cNvPr id="6" name="Image 5"/>
          <p:cNvPicPr>
            <a:picLocks noChangeAspect="1"/>
          </p:cNvPicPr>
          <p:nvPr/>
        </p:nvPicPr>
        <p:blipFill>
          <a:blip r:embed="rId3"/>
          <a:stretch>
            <a:fillRect/>
          </a:stretch>
        </p:blipFill>
        <p:spPr>
          <a:xfrm>
            <a:off x="978396" y="1916832"/>
            <a:ext cx="7914084" cy="4836385"/>
          </a:xfrm>
          <a:prstGeom prst="rect">
            <a:avLst/>
          </a:prstGeom>
        </p:spPr>
      </p:pic>
    </p:spTree>
    <p:extLst>
      <p:ext uri="{BB962C8B-B14F-4D97-AF65-F5344CB8AC3E}">
        <p14:creationId xmlns:p14="http://schemas.microsoft.com/office/powerpoint/2010/main" val="20530931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a:t>
            </a:r>
            <a:endParaRPr lang="fr-FR" dirty="0"/>
          </a:p>
        </p:txBody>
      </p:sp>
      <p:sp>
        <p:nvSpPr>
          <p:cNvPr id="7" name="Espace réservé du contenu 2"/>
          <p:cNvSpPr>
            <a:spLocks noGrp="1"/>
          </p:cNvSpPr>
          <p:nvPr>
            <p:ph idx="1"/>
          </p:nvPr>
        </p:nvSpPr>
        <p:spPr>
          <a:xfrm>
            <a:off x="395287" y="1556792"/>
            <a:ext cx="8353425" cy="4176464"/>
          </a:xfrm>
        </p:spPr>
        <p:txBody>
          <a:bodyPr/>
          <a:lstStyle/>
          <a:p>
            <a:r>
              <a:rPr lang="fr-FR" sz="1800" dirty="0"/>
              <a:t>Contexte et </a:t>
            </a:r>
            <a:r>
              <a:rPr lang="fr-FR" sz="1800" dirty="0" smtClean="0"/>
              <a:t>enjeux de la production nucléaire à EDF</a:t>
            </a:r>
            <a:endParaRPr lang="fr-FR" sz="1800" dirty="0"/>
          </a:p>
          <a:p>
            <a:r>
              <a:rPr lang="fr-FR" sz="1800" dirty="0"/>
              <a:t>La maintenance prédictive, on en fait déjà, mais avec des limites</a:t>
            </a:r>
          </a:p>
          <a:p>
            <a:r>
              <a:rPr lang="fr-FR" sz="1800" dirty="0"/>
              <a:t>L</a:t>
            </a:r>
            <a:r>
              <a:rPr lang="fr-FR" sz="1800" dirty="0" smtClean="0"/>
              <a:t>’apparition </a:t>
            </a:r>
            <a:r>
              <a:rPr lang="fr-FR" sz="1800" dirty="0"/>
              <a:t>du </a:t>
            </a:r>
            <a:r>
              <a:rPr lang="fr-FR" sz="1800" dirty="0" err="1"/>
              <a:t>Big</a:t>
            </a:r>
            <a:r>
              <a:rPr lang="fr-FR" sz="1800" dirty="0"/>
              <a:t> </a:t>
            </a:r>
            <a:r>
              <a:rPr lang="fr-FR" sz="1800" dirty="0" smtClean="0"/>
              <a:t>Data et mise en œuvre d’</a:t>
            </a:r>
            <a:r>
              <a:rPr lang="fr-FR" sz="1800" dirty="0" err="1" smtClean="0"/>
              <a:t>Hadoop</a:t>
            </a:r>
            <a:endParaRPr lang="fr-FR" sz="1800" dirty="0"/>
          </a:p>
          <a:p>
            <a:r>
              <a:rPr lang="fr-FR" sz="1800" dirty="0"/>
              <a:t>La mise en œuvre d’un </a:t>
            </a:r>
            <a:r>
              <a:rPr lang="fr-FR" sz="1800" dirty="0" err="1"/>
              <a:t>datalake</a:t>
            </a:r>
            <a:r>
              <a:rPr lang="fr-FR" sz="1800" dirty="0"/>
              <a:t> dans le monde de la production industrielle</a:t>
            </a:r>
          </a:p>
          <a:p>
            <a:r>
              <a:rPr lang="fr-FR" sz="1800" dirty="0" smtClean="0">
                <a:solidFill>
                  <a:schemeClr val="accent2"/>
                </a:solidFill>
              </a:rPr>
              <a:t>Expérimenter de nouveaux usages liés aux data sciences</a:t>
            </a:r>
          </a:p>
        </p:txBody>
      </p:sp>
    </p:spTree>
    <p:extLst>
      <p:ext uri="{BB962C8B-B14F-4D97-AF65-F5344CB8AC3E}">
        <p14:creationId xmlns:p14="http://schemas.microsoft.com/office/powerpoint/2010/main" val="1742853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l’identification des cas d’usage à expérimenter </a:t>
            </a:r>
            <a:endParaRPr lang="fr-FR" dirty="0"/>
          </a:p>
        </p:txBody>
      </p:sp>
      <p:sp>
        <p:nvSpPr>
          <p:cNvPr id="7" name="Espace réservé du contenu 2"/>
          <p:cNvSpPr>
            <a:spLocks noGrp="1"/>
          </p:cNvSpPr>
          <p:nvPr>
            <p:ph idx="1"/>
          </p:nvPr>
        </p:nvSpPr>
        <p:spPr>
          <a:xfrm>
            <a:off x="395287" y="1556792"/>
            <a:ext cx="8353425" cy="4176464"/>
          </a:xfrm>
        </p:spPr>
        <p:txBody>
          <a:bodyPr/>
          <a:lstStyle/>
          <a:p>
            <a:r>
              <a:rPr lang="fr-FR" sz="1800" dirty="0" smtClean="0"/>
              <a:t>Les usages types du </a:t>
            </a:r>
            <a:r>
              <a:rPr lang="fr-FR" sz="1800" dirty="0" err="1" smtClean="0"/>
              <a:t>Big</a:t>
            </a:r>
            <a:r>
              <a:rPr lang="fr-FR" sz="1800" dirty="0" smtClean="0"/>
              <a:t> Data sont peu adaptés au monde industriel</a:t>
            </a:r>
            <a:r>
              <a:rPr lang="fr-FR" sz="1800" dirty="0" smtClean="0"/>
              <a:t> :</a:t>
            </a:r>
            <a:endParaRPr lang="fr-FR" sz="1800" dirty="0" smtClean="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99" y="2132856"/>
            <a:ext cx="6985000" cy="3416300"/>
          </a:xfrm>
          <a:prstGeom prst="rect">
            <a:avLst/>
          </a:prstGeom>
        </p:spPr>
      </p:pic>
    </p:spTree>
    <p:extLst>
      <p:ext uri="{BB962C8B-B14F-4D97-AF65-F5344CB8AC3E}">
        <p14:creationId xmlns:p14="http://schemas.microsoft.com/office/powerpoint/2010/main" val="9375986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l’identification des cas </a:t>
            </a:r>
            <a:r>
              <a:rPr lang="fr-FR" dirty="0" smtClean="0"/>
              <a:t>d’usage à expérimenter </a:t>
            </a:r>
            <a:endParaRPr lang="fr-FR" dirty="0"/>
          </a:p>
        </p:txBody>
      </p:sp>
      <p:sp>
        <p:nvSpPr>
          <p:cNvPr id="7" name="Espace réservé du contenu 2"/>
          <p:cNvSpPr>
            <a:spLocks noGrp="1"/>
          </p:cNvSpPr>
          <p:nvPr>
            <p:ph idx="1"/>
          </p:nvPr>
        </p:nvSpPr>
        <p:spPr>
          <a:xfrm>
            <a:off x="395287" y="1556792"/>
            <a:ext cx="8353425" cy="4176464"/>
          </a:xfrm>
        </p:spPr>
        <p:txBody>
          <a:bodyPr/>
          <a:lstStyle/>
          <a:p>
            <a:r>
              <a:rPr lang="fr-FR" sz="1800" dirty="0" smtClean="0"/>
              <a:t>Sur le thème de la maintenance prédictive on retrouve :</a:t>
            </a:r>
          </a:p>
          <a:p>
            <a:pPr lvl="1"/>
            <a:r>
              <a:rPr lang="fr-FR" sz="1800" dirty="0" smtClean="0"/>
              <a:t>L’aéronautique et la maintenance des moteurs ;</a:t>
            </a:r>
          </a:p>
          <a:p>
            <a:pPr lvl="1"/>
            <a:r>
              <a:rPr lang="fr-FR" sz="1800" dirty="0" smtClean="0"/>
              <a:t>Le ferroviaire et la maintenance des locomotives ;</a:t>
            </a:r>
          </a:p>
          <a:p>
            <a:pPr lvl="1"/>
            <a:r>
              <a:rPr lang="is-IS" sz="1800" dirty="0" smtClean="0"/>
              <a:t>…</a:t>
            </a:r>
            <a:endParaRPr lang="fr-FR" sz="1800" dirty="0" smtClean="0"/>
          </a:p>
          <a:p>
            <a:r>
              <a:rPr lang="fr-FR" sz="1800" dirty="0" smtClean="0"/>
              <a:t>Mais il reste difficile de trouver et partager de l’information sur les applications en grandeur nature des Data Sciences à l’industrie lourde ;</a:t>
            </a:r>
          </a:p>
          <a:p>
            <a:r>
              <a:rPr lang="fr-FR" sz="1800" dirty="0" smtClean="0"/>
              <a:t>Il faut identifier les cas d’usage en interne en associant les experts métiers, les data </a:t>
            </a:r>
            <a:r>
              <a:rPr lang="fr-FR" sz="1800" dirty="0" err="1" smtClean="0"/>
              <a:t>scientists</a:t>
            </a:r>
            <a:r>
              <a:rPr lang="fr-FR" sz="1800" dirty="0" smtClean="0"/>
              <a:t> et les informaticiens :</a:t>
            </a:r>
          </a:p>
          <a:p>
            <a:pPr lvl="1"/>
            <a:r>
              <a:rPr lang="fr-FR" sz="1800" dirty="0" smtClean="0"/>
              <a:t>En restant proche des besoins réels des utilisateurs ;</a:t>
            </a:r>
          </a:p>
          <a:p>
            <a:pPr lvl="1"/>
            <a:r>
              <a:rPr lang="fr-FR" sz="1800" dirty="0" smtClean="0"/>
              <a:t>En adaptant l’effort aux gains potentiels ;</a:t>
            </a:r>
          </a:p>
          <a:p>
            <a:pPr lvl="1"/>
            <a:r>
              <a:rPr lang="fr-FR" sz="1800" dirty="0" smtClean="0"/>
              <a:t>En proposant des objectifs </a:t>
            </a:r>
            <a:r>
              <a:rPr lang="fr-FR" sz="1800" dirty="0"/>
              <a:t>de complexité </a:t>
            </a:r>
            <a:r>
              <a:rPr lang="fr-FR" sz="1800" dirty="0" smtClean="0"/>
              <a:t>croissante et complémentaires</a:t>
            </a:r>
            <a:r>
              <a:rPr lang="fr-FR" sz="1800" dirty="0"/>
              <a:t>.</a:t>
            </a:r>
            <a:endParaRPr lang="fr-FR" sz="1800" dirty="0" smtClean="0"/>
          </a:p>
        </p:txBody>
      </p:sp>
    </p:spTree>
    <p:extLst>
      <p:ext uri="{BB962C8B-B14F-4D97-AF65-F5344CB8AC3E}">
        <p14:creationId xmlns:p14="http://schemas.microsoft.com/office/powerpoint/2010/main" val="18330889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l’identification des cas </a:t>
            </a:r>
            <a:r>
              <a:rPr lang="fr-FR" dirty="0" smtClean="0"/>
              <a:t>d’usage à expérimenter </a:t>
            </a:r>
            <a:endParaRPr lang="fr-FR" dirty="0"/>
          </a:p>
        </p:txBody>
      </p:sp>
      <p:sp>
        <p:nvSpPr>
          <p:cNvPr id="7" name="Espace réservé du contenu 2"/>
          <p:cNvSpPr>
            <a:spLocks noGrp="1"/>
          </p:cNvSpPr>
          <p:nvPr>
            <p:ph idx="1"/>
          </p:nvPr>
        </p:nvSpPr>
        <p:spPr>
          <a:xfrm>
            <a:off x="395287" y="1412776"/>
            <a:ext cx="8353425" cy="4176464"/>
          </a:xfrm>
        </p:spPr>
        <p:txBody>
          <a:bodyPr/>
          <a:lstStyle/>
          <a:p>
            <a:r>
              <a:rPr lang="fr-FR" sz="1800" dirty="0" smtClean="0"/>
              <a:t>Quelques thématiques remontées en interne :</a:t>
            </a:r>
          </a:p>
          <a:p>
            <a:endParaRPr lang="fr-FR" sz="1800" dirty="0" smtClean="0"/>
          </a:p>
        </p:txBody>
      </p:sp>
      <p:sp>
        <p:nvSpPr>
          <p:cNvPr id="4" name="Rectangle 3"/>
          <p:cNvSpPr/>
          <p:nvPr/>
        </p:nvSpPr>
        <p:spPr>
          <a:xfrm>
            <a:off x="3387640" y="3863661"/>
            <a:ext cx="2376264" cy="864096"/>
          </a:xfrm>
          <a:prstGeom prst="rect">
            <a:avLst/>
          </a:prstGeom>
          <a:ln/>
        </p:spPr>
        <p:style>
          <a:lnRef idx="1">
            <a:schemeClr val="accent5"/>
          </a:lnRef>
          <a:fillRef idx="3">
            <a:schemeClr val="accent5"/>
          </a:fillRef>
          <a:effectRef idx="2">
            <a:schemeClr val="accent5"/>
          </a:effectRef>
          <a:fontRef idx="minor">
            <a:schemeClr val="lt1"/>
          </a:fontRef>
        </p:style>
        <p:txBody>
          <a:bodyPr lIns="36000" tIns="36000" rIns="36000" bIns="36000" rtlCol="0" anchor="ctr"/>
          <a:lstStyle/>
          <a:p>
            <a:pPr algn="ctr"/>
            <a:r>
              <a:rPr lang="fr-FR" sz="1600" dirty="0" smtClean="0"/>
              <a:t>Ajustement de la maintenance au strict nécessaire</a:t>
            </a:r>
          </a:p>
        </p:txBody>
      </p:sp>
      <p:sp>
        <p:nvSpPr>
          <p:cNvPr id="5" name="Rectangle 4"/>
          <p:cNvSpPr/>
          <p:nvPr/>
        </p:nvSpPr>
        <p:spPr>
          <a:xfrm>
            <a:off x="3387640" y="2855549"/>
            <a:ext cx="2376264" cy="864096"/>
          </a:xfrm>
          <a:prstGeom prst="rect">
            <a:avLst/>
          </a:prstGeom>
          <a:ln/>
        </p:spPr>
        <p:style>
          <a:lnRef idx="1">
            <a:schemeClr val="accent5"/>
          </a:lnRef>
          <a:fillRef idx="3">
            <a:schemeClr val="accent5"/>
          </a:fillRef>
          <a:effectRef idx="2">
            <a:schemeClr val="accent5"/>
          </a:effectRef>
          <a:fontRef idx="minor">
            <a:schemeClr val="lt1"/>
          </a:fontRef>
        </p:style>
        <p:txBody>
          <a:bodyPr lIns="36000" tIns="36000" rIns="36000" bIns="36000" rtlCol="0" anchor="ctr"/>
          <a:lstStyle/>
          <a:p>
            <a:pPr algn="ctr"/>
            <a:r>
              <a:rPr lang="fr-FR" sz="1600" dirty="0"/>
              <a:t>Diagnostic et pronostic de dégradations de l’exploitation</a:t>
            </a:r>
          </a:p>
        </p:txBody>
      </p:sp>
      <p:sp>
        <p:nvSpPr>
          <p:cNvPr id="6" name="Rectangle 5"/>
          <p:cNvSpPr/>
          <p:nvPr/>
        </p:nvSpPr>
        <p:spPr>
          <a:xfrm>
            <a:off x="3387640" y="4871773"/>
            <a:ext cx="2376264" cy="864096"/>
          </a:xfrm>
          <a:prstGeom prst="rect">
            <a:avLst/>
          </a:prstGeom>
          <a:ln/>
        </p:spPr>
        <p:style>
          <a:lnRef idx="1">
            <a:schemeClr val="accent5"/>
          </a:lnRef>
          <a:fillRef idx="3">
            <a:schemeClr val="accent5"/>
          </a:fillRef>
          <a:effectRef idx="2">
            <a:schemeClr val="accent5"/>
          </a:effectRef>
          <a:fontRef idx="minor">
            <a:schemeClr val="lt1"/>
          </a:fontRef>
        </p:style>
        <p:txBody>
          <a:bodyPr lIns="36000" tIns="36000" rIns="36000" bIns="36000" rtlCol="0" anchor="ctr"/>
          <a:lstStyle/>
          <a:p>
            <a:pPr algn="ctr"/>
            <a:r>
              <a:rPr lang="fr-FR" sz="1600" dirty="0" smtClean="0"/>
              <a:t>Optimisation des plannings d’arrêt de tranche</a:t>
            </a:r>
          </a:p>
        </p:txBody>
      </p:sp>
      <p:sp>
        <p:nvSpPr>
          <p:cNvPr id="8" name="Rectangle 7"/>
          <p:cNvSpPr/>
          <p:nvPr/>
        </p:nvSpPr>
        <p:spPr>
          <a:xfrm>
            <a:off x="3387640" y="1844824"/>
            <a:ext cx="2376264" cy="864096"/>
          </a:xfrm>
          <a:prstGeom prst="rect">
            <a:avLst/>
          </a:prstGeom>
          <a:ln/>
        </p:spPr>
        <p:style>
          <a:lnRef idx="1">
            <a:schemeClr val="accent5"/>
          </a:lnRef>
          <a:fillRef idx="3">
            <a:schemeClr val="accent5"/>
          </a:fillRef>
          <a:effectRef idx="2">
            <a:schemeClr val="accent5"/>
          </a:effectRef>
          <a:fontRef idx="minor">
            <a:schemeClr val="lt1"/>
          </a:fontRef>
        </p:style>
        <p:txBody>
          <a:bodyPr lIns="36000" tIns="36000" rIns="36000" bIns="36000" rtlCol="0" anchor="ctr"/>
          <a:lstStyle/>
          <a:p>
            <a:pPr algn="ctr"/>
            <a:r>
              <a:rPr lang="fr-FR" sz="1600" dirty="0" smtClean="0"/>
              <a:t>Auto diagnostic des assemblages de cœur </a:t>
            </a:r>
          </a:p>
        </p:txBody>
      </p:sp>
      <p:sp>
        <p:nvSpPr>
          <p:cNvPr id="9" name="Rectangle 8"/>
          <p:cNvSpPr/>
          <p:nvPr/>
        </p:nvSpPr>
        <p:spPr>
          <a:xfrm>
            <a:off x="3387640" y="5880339"/>
            <a:ext cx="2376264" cy="864096"/>
          </a:xfrm>
          <a:prstGeom prst="rect">
            <a:avLst/>
          </a:prstGeom>
          <a:ln/>
        </p:spPr>
        <p:style>
          <a:lnRef idx="1">
            <a:schemeClr val="accent5"/>
          </a:lnRef>
          <a:fillRef idx="3">
            <a:schemeClr val="accent5"/>
          </a:fillRef>
          <a:effectRef idx="2">
            <a:schemeClr val="accent5"/>
          </a:effectRef>
          <a:fontRef idx="minor">
            <a:schemeClr val="lt1"/>
          </a:fontRef>
        </p:style>
        <p:txBody>
          <a:bodyPr lIns="36000" tIns="36000" rIns="36000" bIns="36000" rtlCol="0" anchor="ctr"/>
          <a:lstStyle/>
          <a:p>
            <a:pPr algn="ctr"/>
            <a:r>
              <a:rPr lang="fr-FR" sz="1600" dirty="0"/>
              <a:t>De la donnée à la connaissance</a:t>
            </a:r>
          </a:p>
          <a:p>
            <a:pPr algn="ctr"/>
            <a:r>
              <a:rPr lang="fr-FR" sz="1200" dirty="0"/>
              <a:t>Exploitation de données </a:t>
            </a:r>
            <a:r>
              <a:rPr lang="fr-FR" sz="1200" dirty="0" smtClean="0"/>
              <a:t>de contexte</a:t>
            </a:r>
            <a:endParaRPr lang="fr-FR" sz="1200" dirty="0"/>
          </a:p>
        </p:txBody>
      </p:sp>
      <p:sp>
        <p:nvSpPr>
          <p:cNvPr id="10" name="Parenthèse ouvrante 9"/>
          <p:cNvSpPr/>
          <p:nvPr/>
        </p:nvSpPr>
        <p:spPr>
          <a:xfrm>
            <a:off x="3059832" y="1844824"/>
            <a:ext cx="288032" cy="2882933"/>
          </a:xfrm>
          <a:prstGeom prst="leftBracket">
            <a:avLst/>
          </a:prstGeom>
          <a:ln w="476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ZoneTexte 10"/>
          <p:cNvSpPr txBox="1"/>
          <p:nvPr/>
        </p:nvSpPr>
        <p:spPr>
          <a:xfrm>
            <a:off x="1619672" y="2968061"/>
            <a:ext cx="1440160" cy="492443"/>
          </a:xfrm>
          <a:prstGeom prst="rect">
            <a:avLst/>
          </a:prstGeom>
          <a:noFill/>
        </p:spPr>
        <p:txBody>
          <a:bodyPr wrap="square" lIns="36000" tIns="0" rIns="36000" bIns="0" rtlCol="0">
            <a:spAutoFit/>
          </a:bodyPr>
          <a:lstStyle/>
          <a:p>
            <a:pPr algn="ctr"/>
            <a:r>
              <a:rPr lang="fr-FR" sz="1600" smtClean="0"/>
              <a:t>Maintenance prédictive</a:t>
            </a:r>
          </a:p>
        </p:txBody>
      </p:sp>
      <p:sp>
        <p:nvSpPr>
          <p:cNvPr id="12" name="Parenthèse ouvrante 11"/>
          <p:cNvSpPr/>
          <p:nvPr/>
        </p:nvSpPr>
        <p:spPr>
          <a:xfrm>
            <a:off x="3105781" y="4903440"/>
            <a:ext cx="242083" cy="832429"/>
          </a:xfrm>
          <a:prstGeom prst="leftBracket">
            <a:avLst/>
          </a:prstGeom>
          <a:ln w="476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3" name="ZoneTexte 12"/>
          <p:cNvSpPr txBox="1"/>
          <p:nvPr/>
        </p:nvSpPr>
        <p:spPr>
          <a:xfrm>
            <a:off x="1619672" y="5124536"/>
            <a:ext cx="1400380" cy="246221"/>
          </a:xfrm>
          <a:prstGeom prst="rect">
            <a:avLst/>
          </a:prstGeom>
          <a:noFill/>
        </p:spPr>
        <p:txBody>
          <a:bodyPr wrap="square" lIns="36000" tIns="0" rIns="36000" bIns="0" rtlCol="0">
            <a:spAutoFit/>
          </a:bodyPr>
          <a:lstStyle/>
          <a:p>
            <a:pPr algn="ctr"/>
            <a:r>
              <a:rPr lang="fr-FR" sz="1600" dirty="0" smtClean="0"/>
              <a:t>Optimisation</a:t>
            </a:r>
          </a:p>
        </p:txBody>
      </p:sp>
      <p:sp>
        <p:nvSpPr>
          <p:cNvPr id="14" name="Parenthèse ouvrante 13"/>
          <p:cNvSpPr/>
          <p:nvPr/>
        </p:nvSpPr>
        <p:spPr>
          <a:xfrm>
            <a:off x="3105781" y="5911552"/>
            <a:ext cx="242083" cy="832429"/>
          </a:xfrm>
          <a:prstGeom prst="leftBracket">
            <a:avLst/>
          </a:prstGeom>
          <a:ln w="476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5" name="ZoneTexte 14"/>
          <p:cNvSpPr txBox="1"/>
          <p:nvPr/>
        </p:nvSpPr>
        <p:spPr>
          <a:xfrm>
            <a:off x="1619672" y="6165304"/>
            <a:ext cx="1400380" cy="246221"/>
          </a:xfrm>
          <a:prstGeom prst="rect">
            <a:avLst/>
          </a:prstGeom>
          <a:noFill/>
        </p:spPr>
        <p:txBody>
          <a:bodyPr wrap="square" lIns="36000" tIns="0" rIns="36000" bIns="0" rtlCol="0">
            <a:spAutoFit/>
          </a:bodyPr>
          <a:lstStyle/>
          <a:p>
            <a:pPr algn="ctr"/>
            <a:r>
              <a:rPr lang="fr-FR" sz="1600" dirty="0" smtClean="0"/>
              <a:t>Transverse</a:t>
            </a:r>
          </a:p>
        </p:txBody>
      </p:sp>
      <p:sp>
        <p:nvSpPr>
          <p:cNvPr id="16" name="Parenthèse ouvrante 15"/>
          <p:cNvSpPr/>
          <p:nvPr/>
        </p:nvSpPr>
        <p:spPr>
          <a:xfrm flipH="1">
            <a:off x="5868144" y="1876491"/>
            <a:ext cx="273455" cy="832429"/>
          </a:xfrm>
          <a:prstGeom prst="leftBracket">
            <a:avLst/>
          </a:prstGeom>
          <a:ln w="476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ZoneTexte 16"/>
          <p:cNvSpPr txBox="1"/>
          <p:nvPr/>
        </p:nvSpPr>
        <p:spPr>
          <a:xfrm>
            <a:off x="6156176" y="2169595"/>
            <a:ext cx="1400380" cy="246221"/>
          </a:xfrm>
          <a:prstGeom prst="rect">
            <a:avLst/>
          </a:prstGeom>
          <a:noFill/>
        </p:spPr>
        <p:txBody>
          <a:bodyPr wrap="square" lIns="36000" tIns="0" rIns="36000" bIns="0" rtlCol="0">
            <a:spAutoFit/>
          </a:bodyPr>
          <a:lstStyle/>
          <a:p>
            <a:pPr algn="ctr"/>
            <a:r>
              <a:rPr lang="fr-FR" sz="1600" dirty="0" smtClean="0"/>
              <a:t>Combustible</a:t>
            </a:r>
          </a:p>
        </p:txBody>
      </p:sp>
      <p:sp>
        <p:nvSpPr>
          <p:cNvPr id="18" name="Parenthèse ouvrante 17"/>
          <p:cNvSpPr/>
          <p:nvPr/>
        </p:nvSpPr>
        <p:spPr>
          <a:xfrm flipH="1">
            <a:off x="5868144" y="2864187"/>
            <a:ext cx="273455" cy="832429"/>
          </a:xfrm>
          <a:prstGeom prst="leftBracket">
            <a:avLst/>
          </a:prstGeom>
          <a:ln w="476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9" name="ZoneTexte 18"/>
          <p:cNvSpPr txBox="1"/>
          <p:nvPr/>
        </p:nvSpPr>
        <p:spPr>
          <a:xfrm>
            <a:off x="6156176" y="3157291"/>
            <a:ext cx="1400380" cy="246221"/>
          </a:xfrm>
          <a:prstGeom prst="rect">
            <a:avLst/>
          </a:prstGeom>
          <a:noFill/>
        </p:spPr>
        <p:txBody>
          <a:bodyPr wrap="square" lIns="36000" tIns="0" rIns="36000" bIns="0" rtlCol="0">
            <a:spAutoFit/>
          </a:bodyPr>
          <a:lstStyle/>
          <a:p>
            <a:pPr algn="ctr"/>
            <a:r>
              <a:rPr lang="fr-FR" sz="1600" dirty="0" smtClean="0"/>
              <a:t>Conduite</a:t>
            </a:r>
          </a:p>
        </p:txBody>
      </p:sp>
      <p:sp>
        <p:nvSpPr>
          <p:cNvPr id="20" name="Parenthèse ouvrante 19"/>
          <p:cNvSpPr/>
          <p:nvPr/>
        </p:nvSpPr>
        <p:spPr>
          <a:xfrm flipH="1">
            <a:off x="5868144" y="3863661"/>
            <a:ext cx="273454" cy="1872208"/>
          </a:xfrm>
          <a:prstGeom prst="leftBracket">
            <a:avLst/>
          </a:prstGeom>
          <a:ln w="476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1" name="ZoneTexte 20"/>
          <p:cNvSpPr txBox="1"/>
          <p:nvPr/>
        </p:nvSpPr>
        <p:spPr>
          <a:xfrm>
            <a:off x="6156185" y="4676655"/>
            <a:ext cx="1400375" cy="246221"/>
          </a:xfrm>
          <a:prstGeom prst="rect">
            <a:avLst/>
          </a:prstGeom>
          <a:noFill/>
        </p:spPr>
        <p:txBody>
          <a:bodyPr wrap="square" lIns="36000" tIns="0" rIns="36000" bIns="0" rtlCol="0">
            <a:spAutoFit/>
          </a:bodyPr>
          <a:lstStyle/>
          <a:p>
            <a:pPr algn="ctr"/>
            <a:r>
              <a:rPr lang="fr-FR" sz="1600" dirty="0" smtClean="0"/>
              <a:t>Maintenance</a:t>
            </a:r>
          </a:p>
        </p:txBody>
      </p:sp>
    </p:spTree>
    <p:extLst>
      <p:ext uri="{BB962C8B-B14F-4D97-AF65-F5344CB8AC3E}">
        <p14:creationId xmlns:p14="http://schemas.microsoft.com/office/powerpoint/2010/main" val="12060559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l’identification des cas </a:t>
            </a:r>
            <a:r>
              <a:rPr lang="fr-FR" dirty="0" smtClean="0"/>
              <a:t>d’usage à expérimenter </a:t>
            </a:r>
            <a:endParaRPr lang="fr-FR" dirty="0"/>
          </a:p>
        </p:txBody>
      </p:sp>
      <p:sp>
        <p:nvSpPr>
          <p:cNvPr id="7" name="Espace réservé du contenu 2"/>
          <p:cNvSpPr>
            <a:spLocks noGrp="1"/>
          </p:cNvSpPr>
          <p:nvPr>
            <p:ph idx="1"/>
          </p:nvPr>
        </p:nvSpPr>
        <p:spPr>
          <a:xfrm>
            <a:off x="395287" y="1412776"/>
            <a:ext cx="8353425" cy="4176464"/>
          </a:xfrm>
        </p:spPr>
        <p:txBody>
          <a:bodyPr/>
          <a:lstStyle/>
          <a:p>
            <a:r>
              <a:rPr lang="fr-FR" sz="1800" dirty="0"/>
              <a:t>Des objectifs de complexité </a:t>
            </a:r>
            <a:r>
              <a:rPr lang="fr-FR" sz="1800" dirty="0" smtClean="0"/>
              <a:t>croissante et </a:t>
            </a:r>
            <a:r>
              <a:rPr lang="fr-FR" sz="1800" dirty="0"/>
              <a:t>complémentaires:</a:t>
            </a:r>
            <a:endParaRPr lang="fr-FR" sz="1800" dirty="0" smtClean="0"/>
          </a:p>
          <a:p>
            <a:endParaRPr lang="fr-FR" sz="1800" dirty="0" smtClean="0"/>
          </a:p>
        </p:txBody>
      </p:sp>
      <p:sp>
        <p:nvSpPr>
          <p:cNvPr id="22" name="Rectangle 21"/>
          <p:cNvSpPr/>
          <p:nvPr/>
        </p:nvSpPr>
        <p:spPr>
          <a:xfrm>
            <a:off x="345782" y="3361129"/>
            <a:ext cx="2376264" cy="864096"/>
          </a:xfrm>
          <a:prstGeom prst="rect">
            <a:avLst/>
          </a:prstGeom>
          <a:ln/>
        </p:spPr>
        <p:style>
          <a:lnRef idx="1">
            <a:schemeClr val="accent5"/>
          </a:lnRef>
          <a:fillRef idx="3">
            <a:schemeClr val="accent5"/>
          </a:fillRef>
          <a:effectRef idx="2">
            <a:schemeClr val="accent5"/>
          </a:effectRef>
          <a:fontRef idx="minor">
            <a:schemeClr val="lt1"/>
          </a:fontRef>
        </p:style>
        <p:txBody>
          <a:bodyPr lIns="36000" tIns="36000" rIns="36000" bIns="36000" rtlCol="0" anchor="ctr"/>
          <a:lstStyle/>
          <a:p>
            <a:pPr algn="ctr"/>
            <a:r>
              <a:rPr lang="fr-FR" sz="1600" dirty="0" smtClean="0"/>
              <a:t>Ajustement de la maintenance au strict nécessaire</a:t>
            </a:r>
          </a:p>
        </p:txBody>
      </p:sp>
      <p:sp>
        <p:nvSpPr>
          <p:cNvPr id="23" name="Rectangle 22"/>
          <p:cNvSpPr/>
          <p:nvPr/>
        </p:nvSpPr>
        <p:spPr>
          <a:xfrm>
            <a:off x="345782" y="2352563"/>
            <a:ext cx="2376264" cy="864096"/>
          </a:xfrm>
          <a:prstGeom prst="rect">
            <a:avLst/>
          </a:prstGeom>
          <a:ln/>
        </p:spPr>
        <p:style>
          <a:lnRef idx="1">
            <a:schemeClr val="accent5"/>
          </a:lnRef>
          <a:fillRef idx="3">
            <a:schemeClr val="accent5"/>
          </a:fillRef>
          <a:effectRef idx="2">
            <a:schemeClr val="accent5"/>
          </a:effectRef>
          <a:fontRef idx="minor">
            <a:schemeClr val="lt1"/>
          </a:fontRef>
        </p:style>
        <p:txBody>
          <a:bodyPr lIns="36000" tIns="36000" rIns="36000" bIns="36000" rtlCol="0" anchor="ctr"/>
          <a:lstStyle/>
          <a:p>
            <a:pPr algn="ctr"/>
            <a:r>
              <a:rPr lang="fr-FR" sz="1600" dirty="0" smtClean="0"/>
              <a:t>Diagnostic et pronostic de dégradations de l’exploitation</a:t>
            </a:r>
          </a:p>
        </p:txBody>
      </p:sp>
      <p:sp>
        <p:nvSpPr>
          <p:cNvPr id="24" name="Rectangle 23"/>
          <p:cNvSpPr/>
          <p:nvPr/>
        </p:nvSpPr>
        <p:spPr>
          <a:xfrm>
            <a:off x="345782" y="4369695"/>
            <a:ext cx="2376264" cy="864096"/>
          </a:xfrm>
          <a:prstGeom prst="rect">
            <a:avLst/>
          </a:prstGeom>
          <a:ln/>
        </p:spPr>
        <p:style>
          <a:lnRef idx="1">
            <a:schemeClr val="accent5"/>
          </a:lnRef>
          <a:fillRef idx="3">
            <a:schemeClr val="accent5"/>
          </a:fillRef>
          <a:effectRef idx="2">
            <a:schemeClr val="accent5"/>
          </a:effectRef>
          <a:fontRef idx="minor">
            <a:schemeClr val="lt1"/>
          </a:fontRef>
        </p:style>
        <p:txBody>
          <a:bodyPr lIns="36000" tIns="36000" rIns="36000" bIns="36000" rtlCol="0" anchor="ctr"/>
          <a:lstStyle/>
          <a:p>
            <a:pPr algn="ctr"/>
            <a:r>
              <a:rPr lang="fr-FR" sz="1600" dirty="0" smtClean="0"/>
              <a:t>Optimisation des plannings d’arrêt de tranche</a:t>
            </a:r>
          </a:p>
        </p:txBody>
      </p:sp>
      <p:sp>
        <p:nvSpPr>
          <p:cNvPr id="25" name="Rectangle 24"/>
          <p:cNvSpPr/>
          <p:nvPr/>
        </p:nvSpPr>
        <p:spPr>
          <a:xfrm>
            <a:off x="345782" y="5378261"/>
            <a:ext cx="2376264" cy="864096"/>
          </a:xfrm>
          <a:prstGeom prst="rect">
            <a:avLst/>
          </a:prstGeom>
          <a:ln/>
        </p:spPr>
        <p:style>
          <a:lnRef idx="1">
            <a:schemeClr val="accent5"/>
          </a:lnRef>
          <a:fillRef idx="3">
            <a:schemeClr val="accent5"/>
          </a:fillRef>
          <a:effectRef idx="2">
            <a:schemeClr val="accent5"/>
          </a:effectRef>
          <a:fontRef idx="minor">
            <a:schemeClr val="lt1"/>
          </a:fontRef>
        </p:style>
        <p:txBody>
          <a:bodyPr lIns="36000" tIns="36000" rIns="36000" bIns="36000" rtlCol="0" anchor="ctr"/>
          <a:lstStyle/>
          <a:p>
            <a:pPr algn="ctr"/>
            <a:r>
              <a:rPr lang="fr-FR" sz="1600" dirty="0" smtClean="0"/>
              <a:t>De la donnée à la connaissance</a:t>
            </a:r>
          </a:p>
          <a:p>
            <a:pPr algn="ctr"/>
            <a:r>
              <a:rPr lang="fr-FR" sz="1200" dirty="0" smtClean="0"/>
              <a:t>Exploitation de données de contexte</a:t>
            </a:r>
          </a:p>
        </p:txBody>
      </p:sp>
      <p:sp>
        <p:nvSpPr>
          <p:cNvPr id="26" name="Rectangle à coins arrondis 25"/>
          <p:cNvSpPr/>
          <p:nvPr/>
        </p:nvSpPr>
        <p:spPr>
          <a:xfrm>
            <a:off x="7092280" y="2408511"/>
            <a:ext cx="1800000" cy="863642"/>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400" dirty="0" smtClean="0">
                <a:solidFill>
                  <a:schemeClr val="tx2">
                    <a:lumMod val="75000"/>
                  </a:schemeClr>
                </a:solidFill>
              </a:rPr>
              <a:t>Anticipation et réduction des </a:t>
            </a:r>
            <a:r>
              <a:rPr lang="fr-FR" sz="1400" dirty="0" smtClean="0">
                <a:solidFill>
                  <a:schemeClr val="tx2">
                    <a:lumMod val="75000"/>
                  </a:schemeClr>
                </a:solidFill>
              </a:rPr>
              <a:t>arrêt automatique des réacteurs</a:t>
            </a:r>
            <a:endParaRPr lang="fr-FR" sz="1400" dirty="0" smtClean="0">
              <a:solidFill>
                <a:schemeClr val="tx2">
                  <a:lumMod val="75000"/>
                </a:schemeClr>
              </a:solidFill>
            </a:endParaRPr>
          </a:p>
        </p:txBody>
      </p:sp>
      <p:sp>
        <p:nvSpPr>
          <p:cNvPr id="27" name="Rectangle à coins arrondis 26"/>
          <p:cNvSpPr/>
          <p:nvPr/>
        </p:nvSpPr>
        <p:spPr>
          <a:xfrm>
            <a:off x="7094929" y="4369695"/>
            <a:ext cx="1800000" cy="863642"/>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400" dirty="0" smtClean="0">
                <a:solidFill>
                  <a:schemeClr val="tx2">
                    <a:lumMod val="75000"/>
                  </a:schemeClr>
                </a:solidFill>
              </a:rPr>
              <a:t>Prise en compte d’aléas et tâches à risque</a:t>
            </a:r>
            <a:endParaRPr lang="fr-FR" sz="1400" dirty="0">
              <a:solidFill>
                <a:schemeClr val="tx2">
                  <a:lumMod val="75000"/>
                </a:schemeClr>
              </a:solidFill>
            </a:endParaRPr>
          </a:p>
        </p:txBody>
      </p:sp>
      <p:sp>
        <p:nvSpPr>
          <p:cNvPr id="28" name="Rectangle à coins arrondis 27"/>
          <p:cNvSpPr/>
          <p:nvPr/>
        </p:nvSpPr>
        <p:spPr>
          <a:xfrm>
            <a:off x="5035535" y="4369695"/>
            <a:ext cx="1800000" cy="863642"/>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fr-FR" sz="1400" dirty="0" smtClean="0">
                <a:solidFill>
                  <a:schemeClr val="tx2">
                    <a:lumMod val="75000"/>
                  </a:schemeClr>
                </a:solidFill>
              </a:rPr>
              <a:t>Optimisation de planning, planning alternatif</a:t>
            </a:r>
          </a:p>
        </p:txBody>
      </p:sp>
      <p:sp>
        <p:nvSpPr>
          <p:cNvPr id="29" name="Rectangle à coins arrondis 28"/>
          <p:cNvSpPr/>
          <p:nvPr/>
        </p:nvSpPr>
        <p:spPr>
          <a:xfrm>
            <a:off x="5035536" y="2392451"/>
            <a:ext cx="1800000" cy="863642"/>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fr-FR" sz="1400" dirty="0" smtClean="0">
                <a:solidFill>
                  <a:schemeClr val="tx2">
                    <a:lumMod val="75000"/>
                  </a:schemeClr>
                </a:solidFill>
              </a:rPr>
              <a:t>Caractérisation des transitoires</a:t>
            </a:r>
          </a:p>
          <a:p>
            <a:pPr algn="ctr"/>
            <a:r>
              <a:rPr lang="fr-FR" sz="1400" dirty="0" smtClean="0">
                <a:solidFill>
                  <a:schemeClr val="tx2">
                    <a:lumMod val="75000"/>
                  </a:schemeClr>
                </a:solidFill>
              </a:rPr>
              <a:t>(conforme/atypique)</a:t>
            </a:r>
          </a:p>
        </p:txBody>
      </p:sp>
      <p:sp>
        <p:nvSpPr>
          <p:cNvPr id="30" name="Rectangle à coins arrondis 29"/>
          <p:cNvSpPr/>
          <p:nvPr/>
        </p:nvSpPr>
        <p:spPr>
          <a:xfrm>
            <a:off x="2978791" y="4370149"/>
            <a:ext cx="1800000" cy="863642"/>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lIns="36000" tIns="36000" rIns="36000" bIns="36000" rtlCol="0" anchor="ctr"/>
          <a:lstStyle/>
          <a:p>
            <a:pPr algn="ctr"/>
            <a:r>
              <a:rPr lang="fr-FR" sz="1400" dirty="0" smtClean="0">
                <a:solidFill>
                  <a:schemeClr val="tx2">
                    <a:lumMod val="75000"/>
                  </a:schemeClr>
                </a:solidFill>
              </a:rPr>
              <a:t>Détection des incompatibilités de planning </a:t>
            </a:r>
          </a:p>
        </p:txBody>
      </p:sp>
      <p:sp>
        <p:nvSpPr>
          <p:cNvPr id="31" name="Rectangle à coins arrondis 30"/>
          <p:cNvSpPr/>
          <p:nvPr/>
        </p:nvSpPr>
        <p:spPr>
          <a:xfrm>
            <a:off x="2978791" y="2392451"/>
            <a:ext cx="1800000" cy="863642"/>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lIns="36000" tIns="36000" rIns="36000" bIns="36000" rtlCol="0" anchor="ctr"/>
          <a:lstStyle/>
          <a:p>
            <a:pPr algn="ctr"/>
            <a:r>
              <a:rPr lang="fr-FR" sz="1400" dirty="0" smtClean="0">
                <a:solidFill>
                  <a:schemeClr val="tx2">
                    <a:lumMod val="75000"/>
                  </a:schemeClr>
                </a:solidFill>
              </a:rPr>
              <a:t>Détection des transitoires d’exploitation</a:t>
            </a:r>
          </a:p>
        </p:txBody>
      </p:sp>
      <p:sp>
        <p:nvSpPr>
          <p:cNvPr id="32" name="Rectangle à coins arrondis 31"/>
          <p:cNvSpPr/>
          <p:nvPr/>
        </p:nvSpPr>
        <p:spPr>
          <a:xfrm>
            <a:off x="2978791" y="5378261"/>
            <a:ext cx="1800000" cy="863642"/>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lIns="36000" tIns="36000" rIns="36000" bIns="36000" rtlCol="0" anchor="ctr"/>
          <a:lstStyle/>
          <a:p>
            <a:pPr algn="ctr"/>
            <a:r>
              <a:rPr lang="fr-FR" sz="1400" dirty="0" smtClean="0">
                <a:solidFill>
                  <a:schemeClr val="tx2">
                    <a:lumMod val="75000"/>
                  </a:schemeClr>
                </a:solidFill>
              </a:rPr>
              <a:t>Rendre les documents texte exploitables</a:t>
            </a:r>
          </a:p>
        </p:txBody>
      </p:sp>
      <p:sp>
        <p:nvSpPr>
          <p:cNvPr id="33" name="Rectangle à coins arrondis 32"/>
          <p:cNvSpPr/>
          <p:nvPr/>
        </p:nvSpPr>
        <p:spPr>
          <a:xfrm>
            <a:off x="5035535" y="5378261"/>
            <a:ext cx="1800000" cy="863642"/>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fr-FR" sz="1400" dirty="0" smtClean="0">
                <a:solidFill>
                  <a:schemeClr val="tx2">
                    <a:lumMod val="75000"/>
                  </a:schemeClr>
                </a:solidFill>
              </a:rPr>
              <a:t>Traitement des données de contexte</a:t>
            </a:r>
            <a:endParaRPr lang="fr-FR" sz="1400" dirty="0">
              <a:solidFill>
                <a:schemeClr val="tx2">
                  <a:lumMod val="75000"/>
                </a:schemeClr>
              </a:solidFill>
            </a:endParaRPr>
          </a:p>
        </p:txBody>
      </p:sp>
      <p:sp>
        <p:nvSpPr>
          <p:cNvPr id="34" name="Rectangle à coins arrondis 33"/>
          <p:cNvSpPr/>
          <p:nvPr/>
        </p:nvSpPr>
        <p:spPr>
          <a:xfrm>
            <a:off x="7094929" y="3380165"/>
            <a:ext cx="1800000" cy="863642"/>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400" dirty="0">
                <a:solidFill>
                  <a:schemeClr val="tx2">
                    <a:lumMod val="75000"/>
                  </a:schemeClr>
                </a:solidFill>
              </a:rPr>
              <a:t>Optimisation </a:t>
            </a:r>
            <a:r>
              <a:rPr lang="fr-FR" sz="1400" dirty="0" smtClean="0">
                <a:solidFill>
                  <a:schemeClr val="tx2">
                    <a:lumMod val="75000"/>
                  </a:schemeClr>
                </a:solidFill>
              </a:rPr>
              <a:t>des programmes de maintenance</a:t>
            </a:r>
            <a:endParaRPr lang="fr-FR" sz="1200" dirty="0">
              <a:solidFill>
                <a:schemeClr val="tx2">
                  <a:lumMod val="75000"/>
                </a:schemeClr>
              </a:solidFill>
            </a:endParaRPr>
          </a:p>
        </p:txBody>
      </p:sp>
      <p:sp>
        <p:nvSpPr>
          <p:cNvPr id="35" name="Rectangle à coins arrondis 34"/>
          <p:cNvSpPr/>
          <p:nvPr/>
        </p:nvSpPr>
        <p:spPr>
          <a:xfrm>
            <a:off x="5035535" y="3380165"/>
            <a:ext cx="1800000" cy="863642"/>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lIns="36000" tIns="36000" rIns="36000" bIns="36000" rtlCol="0" anchor="ctr"/>
          <a:lstStyle/>
          <a:p>
            <a:pPr algn="ctr"/>
            <a:r>
              <a:rPr lang="fr-FR" sz="1400" dirty="0">
                <a:solidFill>
                  <a:schemeClr val="tx2">
                    <a:lumMod val="75000"/>
                  </a:schemeClr>
                </a:solidFill>
              </a:rPr>
              <a:t>Identification des probabilités de défaillances</a:t>
            </a:r>
            <a:endParaRPr lang="fr-FR" sz="1200" dirty="0">
              <a:solidFill>
                <a:schemeClr val="tx2">
                  <a:lumMod val="75000"/>
                </a:schemeClr>
              </a:solidFill>
            </a:endParaRPr>
          </a:p>
        </p:txBody>
      </p:sp>
      <p:cxnSp>
        <p:nvCxnSpPr>
          <p:cNvPr id="36" name="Connecteur en angle 35"/>
          <p:cNvCxnSpPr/>
          <p:nvPr/>
        </p:nvCxnSpPr>
        <p:spPr>
          <a:xfrm flipV="1">
            <a:off x="6835535" y="5233337"/>
            <a:ext cx="1159394" cy="576745"/>
          </a:xfrm>
          <a:prstGeom prst="bentConnector2">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en angle 36"/>
          <p:cNvCxnSpPr>
            <a:endCxn id="23" idx="1"/>
          </p:cNvCxnSpPr>
          <p:nvPr/>
        </p:nvCxnSpPr>
        <p:spPr>
          <a:xfrm flipV="1">
            <a:off x="6835535" y="2840332"/>
            <a:ext cx="256745" cy="2969750"/>
          </a:xfrm>
          <a:prstGeom prst="bentConnector3">
            <a:avLst>
              <a:gd name="adj1" fmla="val 50000"/>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eur en angle 37"/>
          <p:cNvCxnSpPr/>
          <p:nvPr/>
        </p:nvCxnSpPr>
        <p:spPr>
          <a:xfrm rot="10800000">
            <a:off x="5035535" y="3811986"/>
            <a:ext cx="12700" cy="1998096"/>
          </a:xfrm>
          <a:prstGeom prst="bentConnector3">
            <a:avLst>
              <a:gd name="adj1" fmla="val 1164709"/>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9" name="ZoneTexte 38"/>
          <p:cNvSpPr txBox="1"/>
          <p:nvPr/>
        </p:nvSpPr>
        <p:spPr>
          <a:xfrm>
            <a:off x="3251079" y="2001760"/>
            <a:ext cx="1255424" cy="246221"/>
          </a:xfrm>
          <a:prstGeom prst="rect">
            <a:avLst/>
          </a:prstGeom>
          <a:noFill/>
        </p:spPr>
        <p:txBody>
          <a:bodyPr wrap="square" lIns="36000" tIns="0" rIns="36000" bIns="0" rtlCol="0">
            <a:spAutoFit/>
          </a:bodyPr>
          <a:lstStyle/>
          <a:p>
            <a:pPr algn="ctr"/>
            <a:r>
              <a:rPr lang="fr-FR" sz="1600" dirty="0" smtClean="0"/>
              <a:t>Résultat 1</a:t>
            </a:r>
          </a:p>
        </p:txBody>
      </p:sp>
      <p:sp>
        <p:nvSpPr>
          <p:cNvPr id="40" name="ZoneTexte 39"/>
          <p:cNvSpPr txBox="1"/>
          <p:nvPr/>
        </p:nvSpPr>
        <p:spPr>
          <a:xfrm>
            <a:off x="5307823" y="1995300"/>
            <a:ext cx="1255424" cy="246221"/>
          </a:xfrm>
          <a:prstGeom prst="rect">
            <a:avLst/>
          </a:prstGeom>
          <a:noFill/>
        </p:spPr>
        <p:txBody>
          <a:bodyPr wrap="square" lIns="36000" tIns="0" rIns="36000" bIns="0" rtlCol="0">
            <a:spAutoFit/>
          </a:bodyPr>
          <a:lstStyle/>
          <a:p>
            <a:pPr algn="ctr"/>
            <a:r>
              <a:rPr lang="fr-FR" sz="1600" dirty="0" smtClean="0"/>
              <a:t>Résultat 2</a:t>
            </a:r>
          </a:p>
        </p:txBody>
      </p:sp>
      <p:sp>
        <p:nvSpPr>
          <p:cNvPr id="41" name="ZoneTexte 40"/>
          <p:cNvSpPr txBox="1"/>
          <p:nvPr/>
        </p:nvSpPr>
        <p:spPr>
          <a:xfrm>
            <a:off x="7364567" y="1988840"/>
            <a:ext cx="1255424" cy="246221"/>
          </a:xfrm>
          <a:prstGeom prst="rect">
            <a:avLst/>
          </a:prstGeom>
          <a:noFill/>
        </p:spPr>
        <p:txBody>
          <a:bodyPr wrap="square" lIns="36000" tIns="0" rIns="36000" bIns="0" rtlCol="0">
            <a:spAutoFit/>
          </a:bodyPr>
          <a:lstStyle/>
          <a:p>
            <a:pPr algn="ctr"/>
            <a:r>
              <a:rPr lang="fr-FR" sz="1600" dirty="0" smtClean="0"/>
              <a:t>Résultat 3</a:t>
            </a:r>
          </a:p>
        </p:txBody>
      </p:sp>
      <p:cxnSp>
        <p:nvCxnSpPr>
          <p:cNvPr id="42" name="Connecteur droit avec flèche 41"/>
          <p:cNvCxnSpPr/>
          <p:nvPr/>
        </p:nvCxnSpPr>
        <p:spPr>
          <a:xfrm>
            <a:off x="2978791" y="6530389"/>
            <a:ext cx="5769921"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a:off x="4179198" y="6602397"/>
            <a:ext cx="3512673" cy="246221"/>
          </a:xfrm>
          <a:prstGeom prst="rect">
            <a:avLst/>
          </a:prstGeom>
          <a:noFill/>
        </p:spPr>
        <p:txBody>
          <a:bodyPr wrap="square" lIns="36000" tIns="0" rIns="36000" bIns="0" rtlCol="0">
            <a:spAutoFit/>
          </a:bodyPr>
          <a:lstStyle/>
          <a:p>
            <a:pPr algn="ctr"/>
            <a:r>
              <a:rPr lang="fr-FR" sz="1600" dirty="0" smtClean="0"/>
              <a:t>Complexité et </a:t>
            </a:r>
            <a:r>
              <a:rPr lang="fr-FR" sz="1600" smtClean="0"/>
              <a:t>valeur croissantes</a:t>
            </a:r>
            <a:endParaRPr lang="fr-FR" sz="1600" dirty="0" smtClean="0"/>
          </a:p>
        </p:txBody>
      </p:sp>
    </p:spTree>
    <p:extLst>
      <p:ext uri="{BB962C8B-B14F-4D97-AF65-F5344CB8AC3E}">
        <p14:creationId xmlns:p14="http://schemas.microsoft.com/office/powerpoint/2010/main" val="6867595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287" y="274638"/>
            <a:ext cx="8748713" cy="850106"/>
          </a:xfrm>
        </p:spPr>
        <p:txBody>
          <a:bodyPr/>
          <a:lstStyle/>
          <a:p>
            <a:r>
              <a:rPr lang="fr-FR" dirty="0" smtClean="0"/>
              <a:t>Contexte et enjeux de la production nucléaire à EDF : </a:t>
            </a:r>
            <a:r>
              <a:rPr lang="fr-FR" smtClean="0"/>
              <a:t>la transition numérique</a:t>
            </a:r>
            <a:endParaRPr lang="fr-FR" dirty="0"/>
          </a:p>
        </p:txBody>
      </p:sp>
      <p:sp>
        <p:nvSpPr>
          <p:cNvPr id="7" name="Espace réservé du contenu 2"/>
          <p:cNvSpPr>
            <a:spLocks noGrp="1"/>
          </p:cNvSpPr>
          <p:nvPr>
            <p:ph idx="1"/>
          </p:nvPr>
        </p:nvSpPr>
        <p:spPr>
          <a:xfrm>
            <a:off x="395287" y="1556792"/>
            <a:ext cx="8353425" cy="4464496"/>
          </a:xfrm>
        </p:spPr>
        <p:txBody>
          <a:bodyPr/>
          <a:lstStyle/>
          <a:p>
            <a:r>
              <a:rPr lang="fr-FR" sz="1800" dirty="0" smtClean="0"/>
              <a:t>La transition numérique : quatre leviers pour optimiser la maintenance du parc :</a:t>
            </a:r>
          </a:p>
          <a:p>
            <a:r>
              <a:rPr lang="fr-FR" sz="1800" dirty="0" smtClean="0"/>
              <a:t>Optimiser les opérations grâce à la </a:t>
            </a:r>
            <a:r>
              <a:rPr lang="fr-FR" sz="1800" dirty="0" smtClean="0">
                <a:solidFill>
                  <a:schemeClr val="accent2"/>
                </a:solidFill>
              </a:rPr>
              <a:t>mobilité industrielle </a:t>
            </a:r>
            <a:r>
              <a:rPr lang="fr-FR" sz="1800" dirty="0"/>
              <a:t>:</a:t>
            </a:r>
            <a:endParaRPr lang="fr-FR" sz="1800" dirty="0" smtClean="0"/>
          </a:p>
          <a:p>
            <a:pPr lvl="1"/>
            <a:r>
              <a:rPr lang="fr-FR" sz="1800" dirty="0" smtClean="0"/>
              <a:t>Une vingtaine </a:t>
            </a:r>
            <a:r>
              <a:rPr lang="fr-FR" sz="1800" dirty="0" err="1" smtClean="0"/>
              <a:t>d’apps</a:t>
            </a:r>
            <a:r>
              <a:rPr lang="fr-FR" sz="1800" dirty="0" smtClean="0"/>
              <a:t> mobiles utilisées sur sites industriels.</a:t>
            </a:r>
          </a:p>
          <a:p>
            <a:r>
              <a:rPr lang="fr-FR" sz="1800" dirty="0" smtClean="0"/>
              <a:t>Sécuriser les grands programmes industriels grâce à la </a:t>
            </a:r>
            <a:r>
              <a:rPr lang="fr-FR" sz="1800" dirty="0" smtClean="0">
                <a:solidFill>
                  <a:schemeClr val="accent2"/>
                </a:solidFill>
              </a:rPr>
              <a:t>continuité numérique</a:t>
            </a:r>
            <a:r>
              <a:rPr lang="fr-FR" sz="1800" dirty="0" smtClean="0"/>
              <a:t> :</a:t>
            </a:r>
          </a:p>
          <a:p>
            <a:pPr lvl="1"/>
            <a:r>
              <a:rPr lang="fr-FR" sz="1800" dirty="0" smtClean="0"/>
              <a:t>Mise en œuvre de jumeaux numériques des installations (maquette 3D).</a:t>
            </a:r>
          </a:p>
          <a:p>
            <a:r>
              <a:rPr lang="fr-FR" sz="1800" dirty="0"/>
              <a:t>Moderniser le poste de travail du salarié grâce aux </a:t>
            </a:r>
            <a:r>
              <a:rPr lang="fr-FR" sz="1800" dirty="0">
                <a:solidFill>
                  <a:schemeClr val="accent2"/>
                </a:solidFill>
              </a:rPr>
              <a:t>outils </a:t>
            </a:r>
            <a:r>
              <a:rPr lang="fr-FR" sz="1800" dirty="0" smtClean="0">
                <a:solidFill>
                  <a:schemeClr val="accent2"/>
                </a:solidFill>
              </a:rPr>
              <a:t>collaboratifs</a:t>
            </a:r>
            <a:r>
              <a:rPr lang="fr-FR" sz="1800" dirty="0"/>
              <a:t> </a:t>
            </a:r>
            <a:r>
              <a:rPr lang="fr-FR" sz="1800" dirty="0" smtClean="0"/>
              <a:t>:</a:t>
            </a:r>
          </a:p>
          <a:p>
            <a:pPr lvl="1"/>
            <a:r>
              <a:rPr lang="fr-FR" sz="1800" dirty="0" smtClean="0"/>
              <a:t>Vers un poste de travail proche de celui disponible à domicile, BYOD, BYCD.</a:t>
            </a:r>
            <a:endParaRPr lang="fr-FR" sz="1800" dirty="0">
              <a:solidFill>
                <a:schemeClr val="accent2"/>
              </a:solidFill>
            </a:endParaRPr>
          </a:p>
          <a:p>
            <a:r>
              <a:rPr lang="fr-FR" sz="1800" dirty="0" smtClean="0"/>
              <a:t>Améliorer la performance des installations grâce à la valorisation du patrimoine de données en utilisant les technologies du </a:t>
            </a:r>
            <a:r>
              <a:rPr lang="fr-FR" sz="1800" dirty="0" err="1" smtClean="0">
                <a:solidFill>
                  <a:schemeClr val="accent2"/>
                </a:solidFill>
              </a:rPr>
              <a:t>Big</a:t>
            </a:r>
            <a:r>
              <a:rPr lang="fr-FR" sz="1800" dirty="0" smtClean="0">
                <a:solidFill>
                  <a:schemeClr val="accent2"/>
                </a:solidFill>
              </a:rPr>
              <a:t> Data</a:t>
            </a:r>
            <a:r>
              <a:rPr lang="fr-FR" sz="1800" dirty="0"/>
              <a:t> </a:t>
            </a:r>
            <a:r>
              <a:rPr lang="fr-FR" sz="1800" dirty="0" smtClean="0"/>
              <a:t>et des </a:t>
            </a:r>
            <a:r>
              <a:rPr lang="fr-FR" sz="1800" dirty="0" smtClean="0">
                <a:solidFill>
                  <a:schemeClr val="accent2"/>
                </a:solidFill>
              </a:rPr>
              <a:t>Data Sciences</a:t>
            </a:r>
            <a:r>
              <a:rPr lang="fr-FR" sz="1800" dirty="0" smtClean="0"/>
              <a:t>.</a:t>
            </a:r>
            <a:endParaRPr lang="fr-FR" sz="1800" dirty="0" smtClean="0">
              <a:solidFill>
                <a:schemeClr val="tx2">
                  <a:lumMod val="40000"/>
                  <a:lumOff val="60000"/>
                </a:schemeClr>
              </a:solidFill>
            </a:endParaRPr>
          </a:p>
        </p:txBody>
      </p:sp>
    </p:spTree>
    <p:extLst>
      <p:ext uri="{BB962C8B-B14F-4D97-AF65-F5344CB8AC3E}">
        <p14:creationId xmlns:p14="http://schemas.microsoft.com/office/powerpoint/2010/main" val="3141954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Diagnostic et pronostic de dégradations de l’exploitation</a:t>
            </a:r>
          </a:p>
        </p:txBody>
      </p:sp>
      <p:sp>
        <p:nvSpPr>
          <p:cNvPr id="7" name="Espace réservé du contenu 2"/>
          <p:cNvSpPr>
            <a:spLocks noGrp="1"/>
          </p:cNvSpPr>
          <p:nvPr>
            <p:ph idx="1"/>
          </p:nvPr>
        </p:nvSpPr>
        <p:spPr>
          <a:xfrm>
            <a:off x="395287" y="1556792"/>
            <a:ext cx="8353425" cy="4176464"/>
          </a:xfrm>
        </p:spPr>
        <p:txBody>
          <a:bodyPr/>
          <a:lstStyle/>
          <a:p>
            <a:r>
              <a:rPr lang="fr-FR" sz="1800" dirty="0" smtClean="0"/>
              <a:t>Un nombre d’utilisateurs potentiels important :</a:t>
            </a:r>
          </a:p>
          <a:p>
            <a:pPr lvl="1"/>
            <a:r>
              <a:rPr lang="fr-FR" sz="1800" dirty="0" smtClean="0"/>
              <a:t>Les ingénieurs en charge d’optimiser la maintenance et l’exploitation du parc ;</a:t>
            </a:r>
          </a:p>
          <a:p>
            <a:pPr lvl="1"/>
            <a:r>
              <a:rPr lang="fr-FR" sz="1800" dirty="0" smtClean="0"/>
              <a:t>Géographiquement répartis sur les sites de production et en central ;</a:t>
            </a:r>
          </a:p>
          <a:p>
            <a:pPr lvl="1"/>
            <a:r>
              <a:rPr lang="fr-FR" sz="1800" dirty="0" smtClean="0"/>
              <a:t>De l’ordre d’un millier de personnes.</a:t>
            </a:r>
          </a:p>
          <a:p>
            <a:r>
              <a:rPr lang="fr-FR" sz="1800" dirty="0" smtClean="0"/>
              <a:t>Des travaux divers :</a:t>
            </a:r>
          </a:p>
          <a:p>
            <a:pPr lvl="1" hangingPunct="0"/>
            <a:r>
              <a:rPr lang="fr-FR" sz="1800" dirty="0"/>
              <a:t>Constitution et révision de plan de maintenance (plusieurs centaines) ;</a:t>
            </a:r>
          </a:p>
          <a:p>
            <a:pPr lvl="1" hangingPunct="0"/>
            <a:r>
              <a:rPr lang="fr-FR" sz="1800" dirty="0" smtClean="0"/>
              <a:t>Analyses récurrentes ou sur fortuits (c’est à dire un événement non prévu) ;</a:t>
            </a:r>
          </a:p>
          <a:p>
            <a:pPr lvl="1" hangingPunct="0"/>
            <a:r>
              <a:rPr lang="fr-FR" sz="1800" dirty="0" smtClean="0"/>
              <a:t>Réponses à des demandes des autorités de sûreté </a:t>
            </a:r>
            <a:r>
              <a:rPr lang="fr-FR" sz="1800" dirty="0" smtClean="0"/>
              <a:t>;</a:t>
            </a:r>
          </a:p>
          <a:p>
            <a:endParaRPr lang="fr-FR" sz="1800" dirty="0" smtClean="0"/>
          </a:p>
        </p:txBody>
      </p:sp>
    </p:spTree>
    <p:extLst>
      <p:ext uri="{BB962C8B-B14F-4D97-AF65-F5344CB8AC3E}">
        <p14:creationId xmlns:p14="http://schemas.microsoft.com/office/powerpoint/2010/main" val="11628831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Diagnostic et pronostic de dégradations </a:t>
            </a:r>
            <a:r>
              <a:rPr lang="fr-FR" dirty="0" smtClean="0"/>
              <a:t>de l’exploitation</a:t>
            </a:r>
            <a:endParaRPr lang="fr-FR" dirty="0"/>
          </a:p>
        </p:txBody>
      </p:sp>
      <p:sp>
        <p:nvSpPr>
          <p:cNvPr id="7" name="Espace réservé du contenu 2"/>
          <p:cNvSpPr>
            <a:spLocks noGrp="1"/>
          </p:cNvSpPr>
          <p:nvPr>
            <p:ph idx="1"/>
          </p:nvPr>
        </p:nvSpPr>
        <p:spPr>
          <a:xfrm>
            <a:off x="395287" y="1556792"/>
            <a:ext cx="8353425" cy="4176464"/>
          </a:xfrm>
        </p:spPr>
        <p:txBody>
          <a:bodyPr/>
          <a:lstStyle/>
          <a:p>
            <a:pPr hangingPunct="0"/>
            <a:r>
              <a:rPr lang="fr-FR" sz="1800" dirty="0" smtClean="0"/>
              <a:t>Exemples </a:t>
            </a:r>
            <a:r>
              <a:rPr lang="fr-FR" sz="1800" dirty="0"/>
              <a:t>d’études réalisées « à la main </a:t>
            </a:r>
            <a:r>
              <a:rPr lang="fr-FR" sz="1800" dirty="0" smtClean="0"/>
              <a:t>» :</a:t>
            </a:r>
            <a:endParaRPr lang="fr-FR" sz="1800" dirty="0" smtClean="0"/>
          </a:p>
          <a:p>
            <a:pPr hangingPunct="0"/>
            <a:r>
              <a:rPr lang="fr-FR" sz="1800" dirty="0" smtClean="0"/>
              <a:t>Optimisation </a:t>
            </a:r>
            <a:r>
              <a:rPr lang="fr-FR" sz="1800" dirty="0"/>
              <a:t>de la programmation des examens par courants de Foucault des tubes des échangeurs du poste d’eau </a:t>
            </a:r>
          </a:p>
          <a:p>
            <a:pPr lvl="1"/>
            <a:r>
              <a:rPr lang="fr-FR" b="1" dirty="0">
                <a:solidFill>
                  <a:schemeClr val="accent2"/>
                </a:solidFill>
              </a:rPr>
              <a:t>Diminution importante du nombre de tubes à contrôler : environ -50% par an</a:t>
            </a:r>
            <a:r>
              <a:rPr lang="fr-FR" b="1" dirty="0" smtClean="0">
                <a:solidFill>
                  <a:schemeClr val="accent2"/>
                </a:solidFill>
              </a:rPr>
              <a:t>.</a:t>
            </a:r>
          </a:p>
          <a:p>
            <a:r>
              <a:rPr lang="fr-FR" b="1" dirty="0" smtClean="0">
                <a:solidFill>
                  <a:schemeClr val="accent2"/>
                </a:solidFill>
              </a:rPr>
              <a:t> </a:t>
            </a:r>
            <a:r>
              <a:rPr lang="fr-FR" sz="1800" dirty="0" smtClean="0"/>
              <a:t>Analyse </a:t>
            </a:r>
            <a:r>
              <a:rPr lang="fr-FR" sz="1800" dirty="0"/>
              <a:t>du risque de Fatigue Mécanique Vibratoire (FMV)</a:t>
            </a:r>
          </a:p>
          <a:p>
            <a:pPr lvl="1"/>
            <a:r>
              <a:rPr lang="fr-FR" b="1" dirty="0">
                <a:solidFill>
                  <a:schemeClr val="accent2"/>
                </a:solidFill>
              </a:rPr>
              <a:t>Diminution importante </a:t>
            </a:r>
            <a:r>
              <a:rPr lang="fr-FR" b="1" dirty="0" smtClean="0">
                <a:solidFill>
                  <a:schemeClr val="accent2"/>
                </a:solidFill>
              </a:rPr>
              <a:t>(75%) </a:t>
            </a:r>
            <a:r>
              <a:rPr lang="fr-FR" b="1" dirty="0" smtClean="0">
                <a:solidFill>
                  <a:schemeClr val="accent2"/>
                </a:solidFill>
              </a:rPr>
              <a:t>du </a:t>
            </a:r>
            <a:r>
              <a:rPr lang="fr-FR" b="1" dirty="0">
                <a:solidFill>
                  <a:schemeClr val="accent2"/>
                </a:solidFill>
              </a:rPr>
              <a:t>nombre de zones sensibles à la FMV à contrôler </a:t>
            </a:r>
            <a:endParaRPr lang="fr-FR" b="1" dirty="0" smtClean="0">
              <a:solidFill>
                <a:schemeClr val="accent2"/>
              </a:solidFill>
            </a:endParaRPr>
          </a:p>
          <a:p>
            <a:pPr lvl="1"/>
            <a:r>
              <a:rPr lang="fr-FR" b="1" dirty="0" smtClean="0">
                <a:solidFill>
                  <a:schemeClr val="accent2"/>
                </a:solidFill>
              </a:rPr>
              <a:t>Impact </a:t>
            </a:r>
            <a:r>
              <a:rPr lang="fr-FR" b="1" dirty="0">
                <a:solidFill>
                  <a:schemeClr val="accent2"/>
                </a:solidFill>
              </a:rPr>
              <a:t>positif sur les échafaudages, </a:t>
            </a:r>
            <a:r>
              <a:rPr lang="fr-FR" b="1" dirty="0" err="1">
                <a:solidFill>
                  <a:schemeClr val="accent2"/>
                </a:solidFill>
              </a:rPr>
              <a:t>décalorifugeages</a:t>
            </a:r>
            <a:r>
              <a:rPr lang="fr-FR" b="1" dirty="0">
                <a:solidFill>
                  <a:schemeClr val="accent2"/>
                </a:solidFill>
              </a:rPr>
              <a:t>, préparations de surface, etc…</a:t>
            </a:r>
            <a:endParaRPr lang="fr-FR" dirty="0"/>
          </a:p>
          <a:p>
            <a:pPr hangingPunct="0"/>
            <a:r>
              <a:rPr lang="fr-FR" sz="1800" dirty="0"/>
              <a:t>Ces études ne sont réalisées que rarement car elles sont trop </a:t>
            </a:r>
            <a:r>
              <a:rPr lang="fr-FR" sz="1800" dirty="0" smtClean="0"/>
              <a:t>fastidieuses </a:t>
            </a:r>
            <a:r>
              <a:rPr lang="fr-FR" sz="1800" dirty="0"/>
              <a:t>à faire à la main (typiquement un ingénieur n’en réalise qu’une dans la durée de son poste).</a:t>
            </a:r>
          </a:p>
          <a:p>
            <a:endParaRPr lang="fr-FR" sz="1800" dirty="0" smtClean="0"/>
          </a:p>
        </p:txBody>
      </p:sp>
    </p:spTree>
    <p:extLst>
      <p:ext uri="{BB962C8B-B14F-4D97-AF65-F5344CB8AC3E}">
        <p14:creationId xmlns:p14="http://schemas.microsoft.com/office/powerpoint/2010/main" val="12985363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a:t>
            </a:r>
            <a:r>
              <a:rPr lang="fr-FR" dirty="0" smtClean="0"/>
              <a:t>cas des transitoires d’exploitation</a:t>
            </a:r>
            <a:endParaRPr lang="fr-FR" dirty="0"/>
          </a:p>
        </p:txBody>
      </p:sp>
      <p:sp>
        <p:nvSpPr>
          <p:cNvPr id="7" name="Espace réservé du contenu 2"/>
          <p:cNvSpPr>
            <a:spLocks noGrp="1"/>
          </p:cNvSpPr>
          <p:nvPr>
            <p:ph idx="1"/>
          </p:nvPr>
        </p:nvSpPr>
        <p:spPr>
          <a:xfrm>
            <a:off x="395287" y="1556792"/>
            <a:ext cx="8353425" cy="4824536"/>
          </a:xfrm>
        </p:spPr>
        <p:txBody>
          <a:bodyPr/>
          <a:lstStyle/>
          <a:p>
            <a:r>
              <a:rPr lang="fr-FR" sz="1800" dirty="0" smtClean="0"/>
              <a:t>Ce qu’est un transitoire d’exploitation</a:t>
            </a:r>
          </a:p>
          <a:p>
            <a:pPr lvl="1"/>
            <a:r>
              <a:rPr lang="fr-FR" sz="1800" dirty="0" smtClean="0"/>
              <a:t>C’est un phénomène physique</a:t>
            </a:r>
            <a:r>
              <a:rPr lang="is-IS" sz="1800" dirty="0" smtClean="0"/>
              <a:t>… transitoire !</a:t>
            </a:r>
          </a:p>
          <a:p>
            <a:pPr lvl="1"/>
            <a:r>
              <a:rPr lang="is-IS" sz="1800" dirty="0" smtClean="0"/>
              <a:t>Par exemple le niveau d’eau dans les générateurs de vapeur doit rester globalement stable, il varie en fonction de la pression, de la température et du volume d’eau injecté. En fonction du comportement des mécanismes de régulation, le niveau d’eau peut monter puis redescendre avant de retrouver une stabilité.</a:t>
            </a:r>
            <a:endParaRPr lang="fr-FR" sz="1800" dirty="0" smtClean="0"/>
          </a:p>
          <a:p>
            <a:r>
              <a:rPr lang="fr-FR" sz="1800" dirty="0"/>
              <a:t>P</a:t>
            </a:r>
            <a:r>
              <a:rPr lang="fr-FR" sz="1800" dirty="0" smtClean="0"/>
              <a:t>ourquoi c’est important</a:t>
            </a:r>
          </a:p>
          <a:p>
            <a:pPr lvl="1"/>
            <a:r>
              <a:rPr lang="fr-FR" sz="1800" dirty="0" smtClean="0"/>
              <a:t>Le niveau d’eau du générateur de vapeur doit impérativement être maintenu dans des limites prescrites, faute de quoi le réacteur est automatiquement arrêté. </a:t>
            </a:r>
          </a:p>
          <a:p>
            <a:r>
              <a:rPr lang="fr-FR" sz="1800" dirty="0" smtClean="0"/>
              <a:t>La compréhension et la maîtrise de ces régimes transitoires sont capitales pour l’amélioration de l’exploitation ;</a:t>
            </a:r>
          </a:p>
          <a:p>
            <a:r>
              <a:rPr lang="fr-FR" sz="1800" dirty="0" smtClean="0"/>
              <a:t>Il y a </a:t>
            </a:r>
            <a:r>
              <a:rPr lang="fr-FR" sz="1800" u="sng" dirty="0" smtClean="0"/>
              <a:t>beaucoup</a:t>
            </a:r>
            <a:r>
              <a:rPr lang="fr-FR" sz="1800" dirty="0" smtClean="0"/>
              <a:t> de phénomènes transitoires dans la vie d’une centrale.</a:t>
            </a:r>
          </a:p>
          <a:p>
            <a:endParaRPr lang="fr-FR" sz="1800" dirty="0" smtClean="0"/>
          </a:p>
        </p:txBody>
      </p:sp>
    </p:spTree>
    <p:extLst>
      <p:ext uri="{BB962C8B-B14F-4D97-AF65-F5344CB8AC3E}">
        <p14:creationId xmlns:p14="http://schemas.microsoft.com/office/powerpoint/2010/main" val="17026408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287" y="274638"/>
            <a:ext cx="8748713" cy="850106"/>
          </a:xfrm>
        </p:spPr>
        <p:txBody>
          <a:bodyPr/>
          <a:lstStyle/>
          <a:p>
            <a:r>
              <a:rPr lang="fr-FR" dirty="0" smtClean="0"/>
              <a:t>Une démarche d’analyse </a:t>
            </a:r>
            <a:r>
              <a:rPr lang="fr-FR" smtClean="0"/>
              <a:t>des transitoires</a:t>
            </a:r>
            <a:endParaRPr lang="fr-FR" dirty="0"/>
          </a:p>
        </p:txBody>
      </p:sp>
      <p:sp>
        <p:nvSpPr>
          <p:cNvPr id="7" name="Espace réservé du contenu 2"/>
          <p:cNvSpPr>
            <a:spLocks noGrp="1"/>
          </p:cNvSpPr>
          <p:nvPr>
            <p:ph idx="1"/>
          </p:nvPr>
        </p:nvSpPr>
        <p:spPr>
          <a:xfrm>
            <a:off x="395287" y="1556792"/>
            <a:ext cx="8353425" cy="4824536"/>
          </a:xfrm>
        </p:spPr>
        <p:txBody>
          <a:bodyPr/>
          <a:lstStyle/>
          <a:p>
            <a:r>
              <a:rPr lang="fr-FR" sz="1800" dirty="0" smtClean="0"/>
              <a:t>Ce qu’est un transitoire d’exploitation</a:t>
            </a:r>
          </a:p>
          <a:p>
            <a:endParaRPr lang="fr-FR" sz="1800" dirty="0" smtClean="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836712"/>
            <a:ext cx="8293671" cy="6021288"/>
          </a:xfrm>
          <a:prstGeom prst="rect">
            <a:avLst/>
          </a:prstGeom>
        </p:spPr>
      </p:pic>
    </p:spTree>
    <p:extLst>
      <p:ext uri="{BB962C8B-B14F-4D97-AF65-F5344CB8AC3E}">
        <p14:creationId xmlns:p14="http://schemas.microsoft.com/office/powerpoint/2010/main" val="4054151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On expérimente sur un cas particulier</a:t>
            </a:r>
            <a:endParaRPr lang="fr-FR" dirty="0"/>
          </a:p>
        </p:txBody>
      </p:sp>
      <p:sp>
        <p:nvSpPr>
          <p:cNvPr id="7" name="Espace réservé du contenu 2"/>
          <p:cNvSpPr>
            <a:spLocks noGrp="1"/>
          </p:cNvSpPr>
          <p:nvPr>
            <p:ph idx="1"/>
          </p:nvPr>
        </p:nvSpPr>
        <p:spPr>
          <a:xfrm>
            <a:off x="395287" y="1556792"/>
            <a:ext cx="8353425" cy="4680520"/>
          </a:xfrm>
        </p:spPr>
        <p:txBody>
          <a:bodyPr/>
          <a:lstStyle/>
          <a:p>
            <a:r>
              <a:rPr lang="fr-FR" sz="1800" dirty="0" smtClean="0"/>
              <a:t>Une phase critique, le passage de puissance de 20 à 24% du réacteur lors du redémarrage de la tranche ;</a:t>
            </a:r>
          </a:p>
          <a:p>
            <a:r>
              <a:rPr lang="fr-FR" sz="1800" dirty="0" smtClean="0"/>
              <a:t>En moyenne une tranche est redémarrée une fois par an ;</a:t>
            </a:r>
          </a:p>
          <a:p>
            <a:r>
              <a:rPr lang="fr-FR" sz="1800" dirty="0" smtClean="0"/>
              <a:t>Lors du passage de 20 à 24% de puissance on constate une montée du niveau d’eau du générateur de vapeur qui se stabilise par la suite ;</a:t>
            </a:r>
          </a:p>
          <a:p>
            <a:r>
              <a:rPr lang="fr-FR" sz="1800" dirty="0" smtClean="0"/>
              <a:t>Si le niveau d’eau atteint 82% de la hauteur du générateur de vapeur, c’est l’arrêt automatique du réacteur (AAR)</a:t>
            </a:r>
          </a:p>
          <a:p>
            <a:endParaRPr lang="fr-FR" sz="1800" dirty="0" smtClean="0"/>
          </a:p>
        </p:txBody>
      </p:sp>
      <p:pic>
        <p:nvPicPr>
          <p:cNvPr id="9" name="Image 8" descr="C:\Users\JB3D368N\poc-transitoires\results\Graphiques_rapport_du_09012017\PY2_tubes_bouches_4bins.png"/>
          <p:cNvPicPr/>
          <p:nvPr/>
        </p:nvPicPr>
        <p:blipFill>
          <a:blip r:embed="rId3" cstate="print"/>
          <a:srcRect/>
          <a:stretch>
            <a:fillRect/>
          </a:stretch>
        </p:blipFill>
        <p:spPr bwMode="auto">
          <a:xfrm>
            <a:off x="5304565" y="4051442"/>
            <a:ext cx="3463280" cy="2626608"/>
          </a:xfrm>
          <a:prstGeom prst="rect">
            <a:avLst/>
          </a:prstGeom>
          <a:noFill/>
          <a:ln w="9525">
            <a:noFill/>
            <a:miter lim="800000"/>
            <a:headEnd/>
            <a:tailEnd/>
          </a:ln>
        </p:spPr>
      </p:pic>
      <p:sp>
        <p:nvSpPr>
          <p:cNvPr id="10" name="Rectangle à coins arrondis 9"/>
          <p:cNvSpPr/>
          <p:nvPr/>
        </p:nvSpPr>
        <p:spPr>
          <a:xfrm>
            <a:off x="1907704" y="4581128"/>
            <a:ext cx="3240360" cy="1628800"/>
          </a:xfrm>
          <a:prstGeom prst="roundRect">
            <a:avLst/>
          </a:prstGeom>
          <a:ln/>
        </p:spPr>
        <p:style>
          <a:lnRef idx="0">
            <a:schemeClr val="accent2"/>
          </a:lnRef>
          <a:fillRef idx="3">
            <a:schemeClr val="accent2"/>
          </a:fillRef>
          <a:effectRef idx="3">
            <a:schemeClr val="accent2"/>
          </a:effectRef>
          <a:fontRef idx="minor">
            <a:schemeClr val="lt1"/>
          </a:fontRef>
        </p:style>
        <p:txBody>
          <a:bodyPr lIns="36000" tIns="36000" rIns="36000" bIns="36000" rtlCol="0" anchor="ctr"/>
          <a:lstStyle/>
          <a:p>
            <a:r>
              <a:rPr lang="fr-FR" sz="1600" dirty="0" smtClean="0"/>
              <a:t>Allure typique de transitoires liés à la hauteur d’eau dans le générateur de vapeur lors </a:t>
            </a:r>
            <a:r>
              <a:rPr lang="fr-FR" sz="1600" smtClean="0"/>
              <a:t>du redémarrage d’une tranche (passage de 20 à 24% de puissance)</a:t>
            </a:r>
            <a:endParaRPr lang="fr-FR" sz="1600" dirty="0"/>
          </a:p>
        </p:txBody>
      </p:sp>
    </p:spTree>
    <p:extLst>
      <p:ext uri="{BB962C8B-B14F-4D97-AF65-F5344CB8AC3E}">
        <p14:creationId xmlns:p14="http://schemas.microsoft.com/office/powerpoint/2010/main" val="10653408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L’identification et la caractérisation des transitoires</a:t>
            </a:r>
            <a:endParaRPr lang="fr-FR" dirty="0"/>
          </a:p>
        </p:txBody>
      </p:sp>
      <p:sp>
        <p:nvSpPr>
          <p:cNvPr id="7" name="Espace réservé du contenu 2"/>
          <p:cNvSpPr>
            <a:spLocks noGrp="1"/>
          </p:cNvSpPr>
          <p:nvPr>
            <p:ph idx="1"/>
          </p:nvPr>
        </p:nvSpPr>
        <p:spPr>
          <a:xfrm>
            <a:off x="395287" y="1556792"/>
            <a:ext cx="8353425" cy="4680520"/>
          </a:xfrm>
        </p:spPr>
        <p:txBody>
          <a:bodyPr/>
          <a:lstStyle/>
          <a:p>
            <a:r>
              <a:rPr lang="fr-FR" sz="1800" dirty="0" smtClean="0"/>
              <a:t>20 ans d’historique sur une tranche comportant 4 GV :</a:t>
            </a:r>
          </a:p>
          <a:p>
            <a:endParaRPr lang="fr-FR" sz="1800" dirty="0" smtClean="0"/>
          </a:p>
        </p:txBody>
      </p:sp>
      <p:pic>
        <p:nvPicPr>
          <p:cNvPr id="5" name="Image 4" descr="C:\Users\JB3D368N\poc-transitoires\results\Graphiques_rapport_du_29122016\PY1_montee.png"/>
          <p:cNvPicPr/>
          <p:nvPr/>
        </p:nvPicPr>
        <p:blipFill>
          <a:blip r:embed="rId3" cstate="print"/>
          <a:srcRect/>
          <a:stretch>
            <a:fillRect/>
          </a:stretch>
        </p:blipFill>
        <p:spPr bwMode="auto">
          <a:xfrm>
            <a:off x="1108720" y="2060848"/>
            <a:ext cx="7639744" cy="4559384"/>
          </a:xfrm>
          <a:prstGeom prst="rect">
            <a:avLst/>
          </a:prstGeom>
          <a:noFill/>
          <a:ln w="9525">
            <a:noFill/>
            <a:miter lim="800000"/>
            <a:headEnd/>
            <a:tailEnd/>
          </a:ln>
        </p:spPr>
      </p:pic>
      <p:sp>
        <p:nvSpPr>
          <p:cNvPr id="6" name="Bulle ronde 5"/>
          <p:cNvSpPr/>
          <p:nvPr/>
        </p:nvSpPr>
        <p:spPr>
          <a:xfrm>
            <a:off x="6516216" y="5373216"/>
            <a:ext cx="1687979" cy="718323"/>
          </a:xfrm>
          <a:prstGeom prst="wedgeEllipseCallout">
            <a:avLst>
              <a:gd name="adj1" fmla="val -31513"/>
              <a:gd name="adj2" fmla="val -81334"/>
            </a:avLst>
          </a:prstGeom>
          <a:ln/>
        </p:spPr>
        <p:style>
          <a:lnRef idx="0">
            <a:schemeClr val="accent2"/>
          </a:lnRef>
          <a:fillRef idx="3">
            <a:schemeClr val="accent2"/>
          </a:fillRef>
          <a:effectRef idx="3">
            <a:schemeClr val="accent2"/>
          </a:effectRef>
          <a:fontRef idx="minor">
            <a:schemeClr val="lt1"/>
          </a:fontRef>
        </p:style>
        <p:txBody>
          <a:bodyPr lIns="36000" tIns="36000" rIns="36000" bIns="36000" rtlCol="0" anchor="ctr"/>
          <a:lstStyle/>
          <a:p>
            <a:pPr algn="ctr"/>
            <a:r>
              <a:rPr lang="fr-FR" sz="1600" dirty="0" smtClean="0"/>
              <a:t>Puissance du réacteur</a:t>
            </a:r>
            <a:endParaRPr lang="fr-FR" sz="1600" dirty="0"/>
          </a:p>
        </p:txBody>
      </p:sp>
      <p:sp>
        <p:nvSpPr>
          <p:cNvPr id="8" name="Bulle ronde 7"/>
          <p:cNvSpPr/>
          <p:nvPr/>
        </p:nvSpPr>
        <p:spPr>
          <a:xfrm>
            <a:off x="4640560" y="1965960"/>
            <a:ext cx="1687979" cy="718323"/>
          </a:xfrm>
          <a:prstGeom prst="wedgeEllipseCallout">
            <a:avLst>
              <a:gd name="adj1" fmla="val 13744"/>
              <a:gd name="adj2" fmla="val 131364"/>
            </a:avLst>
          </a:prstGeom>
          <a:ln/>
        </p:spPr>
        <p:style>
          <a:lnRef idx="0">
            <a:schemeClr val="accent2"/>
          </a:lnRef>
          <a:fillRef idx="3">
            <a:schemeClr val="accent2"/>
          </a:fillRef>
          <a:effectRef idx="3">
            <a:schemeClr val="accent2"/>
          </a:effectRef>
          <a:fontRef idx="minor">
            <a:schemeClr val="lt1"/>
          </a:fontRef>
        </p:style>
        <p:txBody>
          <a:bodyPr lIns="36000" tIns="36000" rIns="36000" bIns="36000" rtlCol="0" anchor="ctr"/>
          <a:lstStyle/>
          <a:p>
            <a:pPr algn="ctr"/>
            <a:r>
              <a:rPr lang="fr-FR" sz="1600" dirty="0" smtClean="0"/>
              <a:t>Niveau d’eau</a:t>
            </a:r>
            <a:endParaRPr lang="fr-FR" sz="1600" dirty="0"/>
          </a:p>
        </p:txBody>
      </p:sp>
    </p:spTree>
    <p:extLst>
      <p:ext uri="{BB962C8B-B14F-4D97-AF65-F5344CB8AC3E}">
        <p14:creationId xmlns:p14="http://schemas.microsoft.com/office/powerpoint/2010/main" val="3807238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20" y="2581076"/>
            <a:ext cx="3344324" cy="3558205"/>
          </a:xfrm>
          <a:prstGeom prst="rect">
            <a:avLst/>
          </a:prstGeom>
        </p:spPr>
      </p:pic>
      <p:pic>
        <p:nvPicPr>
          <p:cNvPr id="16" name="Imag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7096" y="2576470"/>
            <a:ext cx="3341328" cy="3588834"/>
          </a:xfrm>
          <a:prstGeom prst="rect">
            <a:avLst/>
          </a:prstGeom>
        </p:spPr>
      </p:pic>
      <p:sp>
        <p:nvSpPr>
          <p:cNvPr id="2" name="Titre 1"/>
          <p:cNvSpPr>
            <a:spLocks noGrp="1"/>
          </p:cNvSpPr>
          <p:nvPr>
            <p:ph type="title"/>
          </p:nvPr>
        </p:nvSpPr>
        <p:spPr/>
        <p:txBody>
          <a:bodyPr/>
          <a:lstStyle/>
          <a:p>
            <a:r>
              <a:rPr lang="fr-FR" dirty="0" smtClean="0"/>
              <a:t>Comment éviter certains arrêts automatique réacteurs ?</a:t>
            </a:r>
            <a:endParaRPr lang="fr-FR" dirty="0"/>
          </a:p>
        </p:txBody>
      </p:sp>
      <p:sp>
        <p:nvSpPr>
          <p:cNvPr id="7" name="Espace réservé du contenu 2"/>
          <p:cNvSpPr>
            <a:spLocks noGrp="1"/>
          </p:cNvSpPr>
          <p:nvPr>
            <p:ph idx="1"/>
          </p:nvPr>
        </p:nvSpPr>
        <p:spPr>
          <a:xfrm>
            <a:off x="395287" y="1556792"/>
            <a:ext cx="8353425" cy="4680520"/>
          </a:xfrm>
        </p:spPr>
        <p:txBody>
          <a:bodyPr/>
          <a:lstStyle/>
          <a:p>
            <a:r>
              <a:rPr lang="fr-FR" sz="1800" dirty="0" smtClean="0"/>
              <a:t>Pour obtenir un niveau d’eau le plus stable possible, faut-il franchir la zone 20-24% lentement ou rapidement ?</a:t>
            </a:r>
          </a:p>
          <a:p>
            <a:endParaRPr lang="fr-FR" sz="1800" dirty="0" smtClean="0"/>
          </a:p>
          <a:p>
            <a:endParaRPr lang="fr-FR" sz="1800" dirty="0" smtClean="0"/>
          </a:p>
        </p:txBody>
      </p:sp>
      <p:sp>
        <p:nvSpPr>
          <p:cNvPr id="6" name="Bulle rectangulaire 5"/>
          <p:cNvSpPr/>
          <p:nvPr/>
        </p:nvSpPr>
        <p:spPr>
          <a:xfrm>
            <a:off x="395287" y="2420888"/>
            <a:ext cx="1656433" cy="708868"/>
          </a:xfrm>
          <a:prstGeom prst="wedgeRectCallout">
            <a:avLst>
              <a:gd name="adj1" fmla="val 41781"/>
              <a:gd name="adj2" fmla="val 104518"/>
            </a:avLst>
          </a:prstGeom>
          <a:ln/>
        </p:spPr>
        <p:style>
          <a:lnRef idx="0">
            <a:schemeClr val="accent2"/>
          </a:lnRef>
          <a:fillRef idx="3">
            <a:schemeClr val="accent2"/>
          </a:fillRef>
          <a:effectRef idx="3">
            <a:schemeClr val="accent2"/>
          </a:effectRef>
          <a:fontRef idx="minor">
            <a:schemeClr val="lt1"/>
          </a:fontRef>
        </p:style>
        <p:txBody>
          <a:bodyPr lIns="36000" tIns="36000" rIns="36000" bIns="36000" rtlCol="0" anchor="ctr"/>
          <a:lstStyle/>
          <a:p>
            <a:pPr algn="ctr"/>
            <a:r>
              <a:rPr lang="fr-FR" sz="1400" dirty="0" smtClean="0"/>
              <a:t>Faible écart à la médiane : montée maîtrisée</a:t>
            </a:r>
          </a:p>
        </p:txBody>
      </p:sp>
      <p:sp>
        <p:nvSpPr>
          <p:cNvPr id="8" name="Bulle rectangulaire 7"/>
          <p:cNvSpPr/>
          <p:nvPr/>
        </p:nvSpPr>
        <p:spPr>
          <a:xfrm>
            <a:off x="2267744" y="5347233"/>
            <a:ext cx="1584176" cy="792047"/>
          </a:xfrm>
          <a:prstGeom prst="wedgeRectCallout">
            <a:avLst>
              <a:gd name="adj1" fmla="val -55147"/>
              <a:gd name="adj2" fmla="val -70554"/>
            </a:avLst>
          </a:prstGeom>
          <a:ln/>
        </p:spPr>
        <p:style>
          <a:lnRef idx="0">
            <a:schemeClr val="accent2"/>
          </a:lnRef>
          <a:fillRef idx="3">
            <a:schemeClr val="accent2"/>
          </a:fillRef>
          <a:effectRef idx="3">
            <a:schemeClr val="accent2"/>
          </a:effectRef>
          <a:fontRef idx="minor">
            <a:schemeClr val="lt1"/>
          </a:fontRef>
        </p:style>
        <p:txBody>
          <a:bodyPr lIns="36000" tIns="36000" rIns="36000" bIns="36000" rtlCol="0" anchor="ctr"/>
          <a:lstStyle/>
          <a:p>
            <a:pPr algn="ctr"/>
            <a:r>
              <a:rPr lang="fr-FR" sz="1400" dirty="0" smtClean="0"/>
              <a:t>Montée en puissance de 20 à 24% «</a:t>
            </a:r>
            <a:r>
              <a:rPr lang="fr-FR" sz="1400" smtClean="0"/>
              <a:t> rapide »</a:t>
            </a:r>
            <a:endParaRPr lang="fr-FR" sz="1400" dirty="0" smtClean="0"/>
          </a:p>
        </p:txBody>
      </p:sp>
      <p:sp>
        <p:nvSpPr>
          <p:cNvPr id="11" name="Bulle rectangulaire 10"/>
          <p:cNvSpPr/>
          <p:nvPr/>
        </p:nvSpPr>
        <p:spPr>
          <a:xfrm>
            <a:off x="6682797" y="5357506"/>
            <a:ext cx="1820932" cy="781773"/>
          </a:xfrm>
          <a:prstGeom prst="wedgeRectCallout">
            <a:avLst>
              <a:gd name="adj1" fmla="val -55147"/>
              <a:gd name="adj2" fmla="val -70554"/>
            </a:avLst>
          </a:prstGeom>
          <a:ln/>
        </p:spPr>
        <p:style>
          <a:lnRef idx="0">
            <a:schemeClr val="accent2"/>
          </a:lnRef>
          <a:fillRef idx="3">
            <a:schemeClr val="accent2"/>
          </a:fillRef>
          <a:effectRef idx="3">
            <a:schemeClr val="accent2"/>
          </a:effectRef>
          <a:fontRef idx="minor">
            <a:schemeClr val="lt1"/>
          </a:fontRef>
        </p:style>
        <p:txBody>
          <a:bodyPr lIns="36000" tIns="36000" rIns="36000" bIns="36000" rtlCol="0" anchor="ctr"/>
          <a:lstStyle/>
          <a:p>
            <a:pPr algn="ctr"/>
            <a:r>
              <a:rPr lang="fr-FR" sz="1400" dirty="0" smtClean="0"/>
              <a:t>Montée en puissance de 20 à 24% « lente »</a:t>
            </a:r>
          </a:p>
        </p:txBody>
      </p:sp>
      <p:sp>
        <p:nvSpPr>
          <p:cNvPr id="12" name="Bulle rectangulaire 11"/>
          <p:cNvSpPr/>
          <p:nvPr/>
        </p:nvSpPr>
        <p:spPr>
          <a:xfrm>
            <a:off x="4067944" y="2348880"/>
            <a:ext cx="2365043" cy="731646"/>
          </a:xfrm>
          <a:prstGeom prst="wedgeRectCallout">
            <a:avLst>
              <a:gd name="adj1" fmla="val 41781"/>
              <a:gd name="adj2" fmla="val 104518"/>
            </a:avLst>
          </a:prstGeom>
          <a:ln/>
        </p:spPr>
        <p:style>
          <a:lnRef idx="0">
            <a:schemeClr val="accent2"/>
          </a:lnRef>
          <a:fillRef idx="3">
            <a:schemeClr val="accent2"/>
          </a:fillRef>
          <a:effectRef idx="3">
            <a:schemeClr val="accent2"/>
          </a:effectRef>
          <a:fontRef idx="minor">
            <a:schemeClr val="lt1"/>
          </a:fontRef>
        </p:style>
        <p:txBody>
          <a:bodyPr lIns="36000" tIns="36000" rIns="36000" bIns="36000" rtlCol="0" anchor="ctr"/>
          <a:lstStyle/>
          <a:p>
            <a:pPr algn="ctr"/>
            <a:r>
              <a:rPr lang="fr-FR" sz="1400" dirty="0" smtClean="0"/>
              <a:t>Fort écart à la médiane : risque de montée jusqu’au seuil </a:t>
            </a:r>
            <a:r>
              <a:rPr lang="fr-FR" sz="1400" smtClean="0"/>
              <a:t>de protection</a:t>
            </a:r>
            <a:endParaRPr lang="fr-FR" sz="1400" dirty="0" smtClean="0"/>
          </a:p>
        </p:txBody>
      </p:sp>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707904" y="3224542"/>
            <a:ext cx="486296" cy="486296"/>
          </a:xfrm>
          <a:prstGeom prst="rect">
            <a:avLst/>
          </a:prstGeom>
        </p:spPr>
      </p:pic>
      <p:sp>
        <p:nvSpPr>
          <p:cNvPr id="14" name="ZoneTexte 13"/>
          <p:cNvSpPr txBox="1"/>
          <p:nvPr/>
        </p:nvSpPr>
        <p:spPr>
          <a:xfrm>
            <a:off x="4211960" y="3355772"/>
            <a:ext cx="1224136" cy="246221"/>
          </a:xfrm>
          <a:prstGeom prst="rect">
            <a:avLst/>
          </a:prstGeom>
          <a:noFill/>
        </p:spPr>
        <p:txBody>
          <a:bodyPr wrap="square" lIns="36000" tIns="0" rIns="36000" bIns="0" rtlCol="0">
            <a:spAutoFit/>
          </a:bodyPr>
          <a:lstStyle/>
          <a:p>
            <a:r>
              <a:rPr lang="fr-FR" sz="1600" dirty="0" smtClean="0"/>
              <a:t>A confirmer !</a:t>
            </a:r>
          </a:p>
        </p:txBody>
      </p:sp>
    </p:spTree>
    <p:extLst>
      <p:ext uri="{BB962C8B-B14F-4D97-AF65-F5344CB8AC3E}">
        <p14:creationId xmlns:p14="http://schemas.microsoft.com/office/powerpoint/2010/main" val="9323568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recherche de causes explicatives</a:t>
            </a:r>
            <a:endParaRPr lang="fr-FR" dirty="0"/>
          </a:p>
        </p:txBody>
      </p:sp>
      <p:sp>
        <p:nvSpPr>
          <p:cNvPr id="7" name="Espace réservé du contenu 2"/>
          <p:cNvSpPr>
            <a:spLocks noGrp="1"/>
          </p:cNvSpPr>
          <p:nvPr>
            <p:ph idx="1"/>
          </p:nvPr>
        </p:nvSpPr>
        <p:spPr>
          <a:xfrm>
            <a:off x="395287" y="1556792"/>
            <a:ext cx="8353425" cy="4680520"/>
          </a:xfrm>
        </p:spPr>
        <p:txBody>
          <a:bodyPr/>
          <a:lstStyle/>
          <a:p>
            <a:r>
              <a:rPr lang="fr-FR" sz="1800" dirty="0" smtClean="0"/>
              <a:t>Dans un premier temps on fait simple ;</a:t>
            </a:r>
          </a:p>
          <a:p>
            <a:r>
              <a:rPr lang="fr-FR" sz="1800" dirty="0" smtClean="0"/>
              <a:t>On prend comme point de départ un signal présentant une anomalie et on cherche des anomalies de même type s’étant produites « un peu » avant, on pourra suspecter une corrélation entre les deux :</a:t>
            </a:r>
          </a:p>
          <a:p>
            <a:pPr lvl="1"/>
            <a:r>
              <a:rPr lang="fr-FR" sz="1800" dirty="0" smtClean="0"/>
              <a:t>Détection </a:t>
            </a:r>
            <a:r>
              <a:rPr lang="fr-FR" sz="1800" dirty="0"/>
              <a:t>de </a:t>
            </a:r>
            <a:r>
              <a:rPr lang="fr-FR" sz="1800" u="sng" dirty="0"/>
              <a:t>battements</a:t>
            </a:r>
            <a:r>
              <a:rPr lang="fr-FR" sz="1800" dirty="0"/>
              <a:t> : recherche de pics dans la FFT d'un </a:t>
            </a:r>
            <a:r>
              <a:rPr lang="fr-FR" sz="1800" dirty="0" smtClean="0"/>
              <a:t>signal ;</a:t>
            </a:r>
            <a:endParaRPr lang="fr-FR" sz="1800" dirty="0"/>
          </a:p>
          <a:p>
            <a:pPr lvl="1"/>
            <a:r>
              <a:rPr lang="fr-FR" sz="1800" dirty="0"/>
              <a:t>D</a:t>
            </a:r>
            <a:r>
              <a:rPr lang="fr-FR" sz="1800" dirty="0" smtClean="0"/>
              <a:t>étection </a:t>
            </a:r>
            <a:r>
              <a:rPr lang="fr-FR" sz="1800" dirty="0"/>
              <a:t>de </a:t>
            </a:r>
            <a:r>
              <a:rPr lang="fr-FR" sz="1800" u="sng" dirty="0"/>
              <a:t>pente</a:t>
            </a:r>
            <a:r>
              <a:rPr lang="fr-FR" sz="1800" dirty="0"/>
              <a:t> : recherche de signaux présentant des dérivées (moyennées sur une fenêtre glissante courte) supérieures à un seuil </a:t>
            </a:r>
            <a:r>
              <a:rPr lang="fr-FR" sz="1800" dirty="0" smtClean="0"/>
              <a:t>fixé ;</a:t>
            </a:r>
            <a:endParaRPr lang="fr-FR" sz="1800" dirty="0"/>
          </a:p>
          <a:p>
            <a:pPr lvl="1"/>
            <a:r>
              <a:rPr lang="fr-FR" sz="1800" dirty="0" smtClean="0"/>
              <a:t>Détection </a:t>
            </a:r>
            <a:r>
              <a:rPr lang="fr-FR" sz="1800" dirty="0"/>
              <a:t>de </a:t>
            </a:r>
            <a:r>
              <a:rPr lang="fr-FR" sz="1800" u="sng" dirty="0"/>
              <a:t>rupture de pente </a:t>
            </a:r>
            <a:r>
              <a:rPr lang="fr-FR" sz="1800" dirty="0"/>
              <a:t>: recherche de signaux dont la dérivée (moyennée sur une fenêtre glissante courte) change de signe ou a une variation supérieure à un seuil </a:t>
            </a:r>
            <a:r>
              <a:rPr lang="fr-FR" sz="1800" dirty="0" smtClean="0"/>
              <a:t>fixé ;</a:t>
            </a:r>
            <a:endParaRPr lang="fr-FR" sz="1800" dirty="0"/>
          </a:p>
          <a:p>
            <a:pPr lvl="1"/>
            <a:r>
              <a:rPr lang="fr-FR" sz="1800" dirty="0" smtClean="0"/>
              <a:t>Détection </a:t>
            </a:r>
            <a:r>
              <a:rPr lang="fr-FR" sz="1800" dirty="0"/>
              <a:t>de </a:t>
            </a:r>
            <a:r>
              <a:rPr lang="fr-FR" sz="1800" u="sng" dirty="0" err="1"/>
              <a:t>step</a:t>
            </a:r>
            <a:r>
              <a:rPr lang="fr-FR" sz="1800" dirty="0"/>
              <a:t> : recherche des signaux pour lequel la variation calculée sur des fenêtres glissantes (max - min sur la fenêtre) présente une ou quelques valeurs beaucoup plus élevées que la </a:t>
            </a:r>
            <a:r>
              <a:rPr lang="fr-FR" sz="1800" dirty="0" smtClean="0"/>
              <a:t>moyenne.</a:t>
            </a:r>
          </a:p>
          <a:p>
            <a:endParaRPr lang="fr-FR" sz="1800" dirty="0" smtClean="0"/>
          </a:p>
        </p:txBody>
      </p:sp>
      <p:sp>
        <p:nvSpPr>
          <p:cNvPr id="17" name="Rectangle à coins arrondis 16"/>
          <p:cNvSpPr/>
          <p:nvPr/>
        </p:nvSpPr>
        <p:spPr>
          <a:xfrm>
            <a:off x="6084168" y="5688632"/>
            <a:ext cx="2160240" cy="836712"/>
          </a:xfrm>
          <a:prstGeom prst="roundRect">
            <a:avLst/>
          </a:prstGeom>
          <a:ln/>
        </p:spPr>
        <p:style>
          <a:lnRef idx="0">
            <a:schemeClr val="accent2"/>
          </a:lnRef>
          <a:fillRef idx="3">
            <a:schemeClr val="accent2"/>
          </a:fillRef>
          <a:effectRef idx="3">
            <a:schemeClr val="accent2"/>
          </a:effectRef>
          <a:fontRef idx="minor">
            <a:schemeClr val="lt1"/>
          </a:fontRef>
        </p:style>
        <p:txBody>
          <a:bodyPr lIns="36000" tIns="36000" rIns="36000" bIns="36000" rtlCol="0" anchor="ctr"/>
          <a:lstStyle/>
          <a:p>
            <a:r>
              <a:rPr lang="fr-FR" sz="1600" smtClean="0"/>
              <a:t>Travaux en cours</a:t>
            </a:r>
            <a:r>
              <a:rPr lang="is-IS" sz="1600" dirty="0" smtClean="0"/>
              <a:t>…</a:t>
            </a:r>
            <a:endParaRPr lang="fr-FR" sz="1600" dirty="0"/>
          </a:p>
        </p:txBody>
      </p:sp>
    </p:spTree>
    <p:extLst>
      <p:ext uri="{BB962C8B-B14F-4D97-AF65-F5344CB8AC3E}">
        <p14:creationId xmlns:p14="http://schemas.microsoft.com/office/powerpoint/2010/main" val="12856978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En résumé</a:t>
            </a:r>
            <a:endParaRPr lang="fr-FR" dirty="0"/>
          </a:p>
        </p:txBody>
      </p:sp>
      <p:sp>
        <p:nvSpPr>
          <p:cNvPr id="4" name="Rectangle à coins arrondis 3"/>
          <p:cNvSpPr/>
          <p:nvPr/>
        </p:nvSpPr>
        <p:spPr>
          <a:xfrm>
            <a:off x="4139952" y="4941168"/>
            <a:ext cx="4374481" cy="1152128"/>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dirty="0" smtClean="0"/>
              <a:t>Recherche des causes explicatives des dysfonctionnements, prédire l’occurrence des pannes, la durée de vie des équipements</a:t>
            </a:r>
            <a:r>
              <a:rPr lang="is-IS" sz="1600" dirty="0" smtClean="0"/>
              <a:t>…</a:t>
            </a:r>
            <a:endParaRPr lang="fr-FR" sz="1600" dirty="0" smtClean="0"/>
          </a:p>
        </p:txBody>
      </p:sp>
      <p:sp>
        <p:nvSpPr>
          <p:cNvPr id="5" name="Rectangle à coins arrondis 4"/>
          <p:cNvSpPr/>
          <p:nvPr/>
        </p:nvSpPr>
        <p:spPr>
          <a:xfrm>
            <a:off x="827584" y="1574223"/>
            <a:ext cx="2430016" cy="1152128"/>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dirty="0"/>
              <a:t>D</a:t>
            </a:r>
            <a:r>
              <a:rPr lang="fr-FR" sz="1600" dirty="0" smtClean="0"/>
              <a:t>étection précoces d’anomalies</a:t>
            </a:r>
          </a:p>
          <a:p>
            <a:pPr algn="ctr"/>
            <a:r>
              <a:rPr lang="fr-FR" sz="1600" dirty="0" smtClean="0"/>
              <a:t>E-Monitoring</a:t>
            </a:r>
          </a:p>
        </p:txBody>
      </p:sp>
      <p:grpSp>
        <p:nvGrpSpPr>
          <p:cNvPr id="6" name="Grouper 5"/>
          <p:cNvGrpSpPr/>
          <p:nvPr/>
        </p:nvGrpSpPr>
        <p:grpSpPr>
          <a:xfrm>
            <a:off x="3563888" y="836712"/>
            <a:ext cx="3034608" cy="2136608"/>
            <a:chOff x="5940152" y="1107312"/>
            <a:chExt cx="3034608" cy="2136608"/>
          </a:xfrm>
        </p:grpSpPr>
        <p:grpSp>
          <p:nvGrpSpPr>
            <p:cNvPr id="8" name="Grouper 7"/>
            <p:cNvGrpSpPr/>
            <p:nvPr/>
          </p:nvGrpSpPr>
          <p:grpSpPr>
            <a:xfrm>
              <a:off x="5940152" y="1404393"/>
              <a:ext cx="2376264" cy="1808583"/>
              <a:chOff x="7020272" y="1196752"/>
              <a:chExt cx="2376264" cy="1808583"/>
            </a:xfrm>
          </p:grpSpPr>
          <p:cxnSp>
            <p:nvCxnSpPr>
              <p:cNvPr id="11" name="Connecteur droit avec flèche 10"/>
              <p:cNvCxnSpPr/>
              <p:nvPr/>
            </p:nvCxnSpPr>
            <p:spPr>
              <a:xfrm>
                <a:off x="7020272" y="2996951"/>
                <a:ext cx="2376264"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H="1" flipV="1">
                <a:off x="7020272" y="1196752"/>
                <a:ext cx="8384" cy="180858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 name="Ellipse 12"/>
              <p:cNvSpPr/>
              <p:nvPr/>
            </p:nvSpPr>
            <p:spPr>
              <a:xfrm>
                <a:off x="7956377" y="2348879"/>
                <a:ext cx="72008" cy="72008"/>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14" name="Ellipse 13"/>
              <p:cNvSpPr/>
              <p:nvPr/>
            </p:nvSpPr>
            <p:spPr>
              <a:xfrm>
                <a:off x="8108777" y="2420888"/>
                <a:ext cx="72008" cy="72008"/>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15" name="Ellipse 14"/>
              <p:cNvSpPr/>
              <p:nvPr/>
            </p:nvSpPr>
            <p:spPr>
              <a:xfrm>
                <a:off x="8172400" y="2276872"/>
                <a:ext cx="72008" cy="72008"/>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16" name="Ellipse 15"/>
              <p:cNvSpPr/>
              <p:nvPr/>
            </p:nvSpPr>
            <p:spPr>
              <a:xfrm>
                <a:off x="8100392" y="2132856"/>
                <a:ext cx="72008" cy="72008"/>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17" name="Ellipse 16"/>
              <p:cNvSpPr/>
              <p:nvPr/>
            </p:nvSpPr>
            <p:spPr>
              <a:xfrm>
                <a:off x="8172400" y="1916832"/>
                <a:ext cx="72008" cy="72008"/>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18" name="Ellipse 17"/>
              <p:cNvSpPr/>
              <p:nvPr/>
            </p:nvSpPr>
            <p:spPr>
              <a:xfrm>
                <a:off x="8316416" y="1844824"/>
                <a:ext cx="72008" cy="72008"/>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19" name="Ellipse 18"/>
              <p:cNvSpPr/>
              <p:nvPr/>
            </p:nvSpPr>
            <p:spPr>
              <a:xfrm>
                <a:off x="8460432" y="1916832"/>
                <a:ext cx="72008" cy="72008"/>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20" name="Ellipse 19"/>
              <p:cNvSpPr/>
              <p:nvPr/>
            </p:nvSpPr>
            <p:spPr>
              <a:xfrm>
                <a:off x="8460432" y="2060848"/>
                <a:ext cx="72008" cy="72008"/>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21" name="Ellipse 20"/>
              <p:cNvSpPr/>
              <p:nvPr/>
            </p:nvSpPr>
            <p:spPr>
              <a:xfrm>
                <a:off x="8316416" y="2060848"/>
                <a:ext cx="72008" cy="72008"/>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22" name="Ellipse 21"/>
              <p:cNvSpPr/>
              <p:nvPr/>
            </p:nvSpPr>
            <p:spPr>
              <a:xfrm>
                <a:off x="8244408" y="2132856"/>
                <a:ext cx="72008" cy="72008"/>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23" name="Ellipse 22"/>
              <p:cNvSpPr/>
              <p:nvPr/>
            </p:nvSpPr>
            <p:spPr>
              <a:xfrm>
                <a:off x="8460432" y="1700808"/>
                <a:ext cx="72008" cy="72008"/>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24" name="Ellipse 23"/>
              <p:cNvSpPr/>
              <p:nvPr/>
            </p:nvSpPr>
            <p:spPr>
              <a:xfrm>
                <a:off x="8748464" y="1484784"/>
                <a:ext cx="72008" cy="72008"/>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25" name="Ellipse 24"/>
              <p:cNvSpPr/>
              <p:nvPr/>
            </p:nvSpPr>
            <p:spPr>
              <a:xfrm>
                <a:off x="8748464" y="1628800"/>
                <a:ext cx="72008" cy="72008"/>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26" name="Ellipse 25"/>
              <p:cNvSpPr/>
              <p:nvPr/>
            </p:nvSpPr>
            <p:spPr>
              <a:xfrm>
                <a:off x="8676456" y="1844824"/>
                <a:ext cx="72008" cy="72008"/>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27" name="Ellipse 26"/>
              <p:cNvSpPr/>
              <p:nvPr/>
            </p:nvSpPr>
            <p:spPr>
              <a:xfrm>
                <a:off x="7884368" y="2204864"/>
                <a:ext cx="72008" cy="72008"/>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28" name="Ellipse 27"/>
              <p:cNvSpPr/>
              <p:nvPr/>
            </p:nvSpPr>
            <p:spPr>
              <a:xfrm>
                <a:off x="7668344" y="2492896"/>
                <a:ext cx="72008" cy="72008"/>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29" name="Ellipse 28"/>
              <p:cNvSpPr/>
              <p:nvPr/>
            </p:nvSpPr>
            <p:spPr>
              <a:xfrm>
                <a:off x="7884368" y="1637183"/>
                <a:ext cx="72008" cy="72008"/>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30" name="Ellipse 29"/>
              <p:cNvSpPr/>
              <p:nvPr/>
            </p:nvSpPr>
            <p:spPr>
              <a:xfrm rot="19430408">
                <a:off x="7312725" y="1733882"/>
                <a:ext cx="1935373" cy="65001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grpSp>
        <p:sp>
          <p:nvSpPr>
            <p:cNvPr id="9" name="Bulle ronde 8"/>
            <p:cNvSpPr/>
            <p:nvPr/>
          </p:nvSpPr>
          <p:spPr>
            <a:xfrm>
              <a:off x="7452319" y="2420887"/>
              <a:ext cx="1522441" cy="823033"/>
            </a:xfrm>
            <a:prstGeom prst="wedgeEllipseCallout">
              <a:avLst>
                <a:gd name="adj1" fmla="val -47036"/>
                <a:gd name="adj2" fmla="val -72548"/>
              </a:avLst>
            </a:prstGeom>
            <a:ln/>
          </p:spPr>
          <p:style>
            <a:lnRef idx="0">
              <a:schemeClr val="accent2"/>
            </a:lnRef>
            <a:fillRef idx="3">
              <a:schemeClr val="accent2"/>
            </a:fillRef>
            <a:effectRef idx="3">
              <a:schemeClr val="accent2"/>
            </a:effectRef>
            <a:fontRef idx="minor">
              <a:schemeClr val="lt1"/>
            </a:fontRef>
          </p:style>
          <p:txBody>
            <a:bodyPr lIns="36000" tIns="36000" rIns="36000" bIns="36000" rtlCol="0" anchor="ctr"/>
            <a:lstStyle/>
            <a:p>
              <a:pPr algn="ctr"/>
              <a:r>
                <a:rPr lang="fr-FR" sz="1050" dirty="0" smtClean="0"/>
                <a:t>Plage de normalité, construite par apprentissage</a:t>
              </a:r>
              <a:endParaRPr lang="fr-FR" sz="1200" dirty="0" smtClean="0"/>
            </a:p>
          </p:txBody>
        </p:sp>
        <p:sp>
          <p:nvSpPr>
            <p:cNvPr id="10" name="Bulle ronde 9"/>
            <p:cNvSpPr/>
            <p:nvPr/>
          </p:nvSpPr>
          <p:spPr>
            <a:xfrm>
              <a:off x="6033217" y="1107312"/>
              <a:ext cx="1082007" cy="495673"/>
            </a:xfrm>
            <a:prstGeom prst="wedgeEllipseCallout">
              <a:avLst>
                <a:gd name="adj1" fmla="val 17520"/>
                <a:gd name="adj2" fmla="val 81182"/>
              </a:avLst>
            </a:prstGeom>
            <a:ln/>
          </p:spPr>
          <p:style>
            <a:lnRef idx="0">
              <a:schemeClr val="accent2"/>
            </a:lnRef>
            <a:fillRef idx="3">
              <a:schemeClr val="accent2"/>
            </a:fillRef>
            <a:effectRef idx="3">
              <a:schemeClr val="accent2"/>
            </a:effectRef>
            <a:fontRef idx="minor">
              <a:schemeClr val="lt1"/>
            </a:fontRef>
          </p:style>
          <p:txBody>
            <a:bodyPr lIns="36000" tIns="36000" rIns="36000" bIns="36000" rtlCol="0" anchor="ctr"/>
            <a:lstStyle/>
            <a:p>
              <a:pPr algn="ctr"/>
              <a:r>
                <a:rPr lang="fr-FR" sz="1050" dirty="0" smtClean="0"/>
                <a:t>Evénement anormal</a:t>
              </a:r>
              <a:endParaRPr lang="fr-FR" sz="1200" dirty="0" smtClean="0"/>
            </a:p>
          </p:txBody>
        </p:sp>
      </p:grpSp>
      <p:sp>
        <p:nvSpPr>
          <p:cNvPr id="31" name="Rectangle à coins arrondis 30"/>
          <p:cNvSpPr/>
          <p:nvPr/>
        </p:nvSpPr>
        <p:spPr>
          <a:xfrm>
            <a:off x="2934072" y="3223320"/>
            <a:ext cx="2430016" cy="1152128"/>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600" dirty="0" smtClean="0"/>
              <a:t>Analyses des transitoires</a:t>
            </a:r>
          </a:p>
        </p:txBody>
      </p:sp>
      <p:sp>
        <p:nvSpPr>
          <p:cNvPr id="32" name="Rectangle à coins arrondis 31"/>
          <p:cNvSpPr/>
          <p:nvPr/>
        </p:nvSpPr>
        <p:spPr>
          <a:xfrm>
            <a:off x="5444080" y="3068960"/>
            <a:ext cx="3664424" cy="1505968"/>
          </a:xfrm>
          <a:prstGeom prst="roundRect">
            <a:avLst/>
          </a:prstGeom>
          <a:ln/>
        </p:spPr>
        <p:style>
          <a:lnRef idx="3">
            <a:schemeClr val="lt1"/>
          </a:lnRef>
          <a:fillRef idx="1">
            <a:schemeClr val="accent5"/>
          </a:fillRef>
          <a:effectRef idx="1">
            <a:schemeClr val="accent5"/>
          </a:effectRef>
          <a:fontRef idx="minor">
            <a:schemeClr val="lt1"/>
          </a:fontRef>
        </p:style>
        <p:txBody>
          <a:bodyPr lIns="36000" tIns="36000" rIns="36000" bIns="36000" rtlCol="0" anchor="ctr"/>
          <a:lstStyle/>
          <a:p>
            <a:pPr algn="ctr"/>
            <a:r>
              <a:rPr lang="fr-FR" sz="1600" dirty="0" smtClean="0"/>
              <a:t>On est passé « du boulier à Excel »</a:t>
            </a:r>
          </a:p>
        </p:txBody>
      </p:sp>
      <p:sp>
        <p:nvSpPr>
          <p:cNvPr id="33" name="Rectangle à coins arrondis 32"/>
          <p:cNvSpPr/>
          <p:nvPr/>
        </p:nvSpPr>
        <p:spPr>
          <a:xfrm>
            <a:off x="259504" y="4725144"/>
            <a:ext cx="3664424" cy="1491332"/>
          </a:xfrm>
          <a:prstGeom prst="roundRect">
            <a:avLst/>
          </a:prstGeom>
          <a:ln/>
        </p:spPr>
        <p:style>
          <a:lnRef idx="3">
            <a:schemeClr val="lt1"/>
          </a:lnRef>
          <a:fillRef idx="1">
            <a:schemeClr val="accent5"/>
          </a:fillRef>
          <a:effectRef idx="1">
            <a:schemeClr val="accent5"/>
          </a:effectRef>
          <a:fontRef idx="minor">
            <a:schemeClr val="lt1"/>
          </a:fontRef>
        </p:style>
        <p:txBody>
          <a:bodyPr lIns="36000" tIns="36000" rIns="36000" bIns="36000" rtlCol="0" anchor="ctr"/>
          <a:lstStyle/>
          <a:p>
            <a:pPr algn="ctr"/>
            <a:r>
              <a:rPr lang="fr-FR" sz="1600" dirty="0" smtClean="0"/>
              <a:t>Pour aller plus loin, il faut intégrer de nouvelles données (REX, météo</a:t>
            </a:r>
            <a:r>
              <a:rPr lang="is-IS" sz="1600" dirty="0" smtClean="0"/>
              <a:t>…) et mettre en oeuvre de nouvelles méthodes d’analyses (IA, analyses de graphes...)</a:t>
            </a:r>
          </a:p>
        </p:txBody>
      </p:sp>
      <p:pic>
        <p:nvPicPr>
          <p:cNvPr id="34" name="Espace réservé du contenu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3429000"/>
            <a:ext cx="892895" cy="892895"/>
          </a:xfrm>
          <a:prstGeom prst="rect">
            <a:avLst/>
          </a:prstGeom>
        </p:spPr>
      </p:pic>
      <p:pic>
        <p:nvPicPr>
          <p:cNvPr id="35" name="Imag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1680" y="3429000"/>
            <a:ext cx="990109" cy="990109"/>
          </a:xfrm>
          <a:prstGeom prst="rect">
            <a:avLst/>
          </a:prstGeom>
        </p:spPr>
      </p:pic>
      <p:sp>
        <p:nvSpPr>
          <p:cNvPr id="36" name="Flèche vers la droite 35"/>
          <p:cNvSpPr/>
          <p:nvPr/>
        </p:nvSpPr>
        <p:spPr>
          <a:xfrm>
            <a:off x="1115616" y="3771038"/>
            <a:ext cx="540568" cy="288032"/>
          </a:xfrm>
          <a:prstGeom prst="rightArrow">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sp>
        <p:nvSpPr>
          <p:cNvPr id="37" name="ZoneTexte 36"/>
          <p:cNvSpPr txBox="1"/>
          <p:nvPr/>
        </p:nvSpPr>
        <p:spPr>
          <a:xfrm>
            <a:off x="1295887" y="2926175"/>
            <a:ext cx="1728562" cy="492443"/>
          </a:xfrm>
          <a:prstGeom prst="rect">
            <a:avLst/>
          </a:prstGeom>
          <a:noFill/>
        </p:spPr>
        <p:txBody>
          <a:bodyPr wrap="square" lIns="36000" tIns="0" rIns="36000" bIns="0" rtlCol="0">
            <a:spAutoFit/>
          </a:bodyPr>
          <a:lstStyle/>
          <a:p>
            <a:pPr algn="ctr"/>
            <a:r>
              <a:rPr lang="fr-FR" sz="1600" dirty="0" err="1" smtClean="0"/>
              <a:t>Big</a:t>
            </a:r>
            <a:r>
              <a:rPr lang="fr-FR" sz="1600" dirty="0" smtClean="0"/>
              <a:t> Data</a:t>
            </a:r>
          </a:p>
          <a:p>
            <a:pPr algn="ctr"/>
            <a:r>
              <a:rPr lang="fr-FR" sz="1600" dirty="0" smtClean="0"/>
              <a:t>Super Excel</a:t>
            </a:r>
          </a:p>
        </p:txBody>
      </p:sp>
    </p:spTree>
    <p:extLst>
      <p:ext uri="{BB962C8B-B14F-4D97-AF65-F5344CB8AC3E}">
        <p14:creationId xmlns:p14="http://schemas.microsoft.com/office/powerpoint/2010/main" val="17780220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Autres cas d’application : l’analyse d’images</a:t>
            </a:r>
            <a:endParaRPr lang="fr-FR" dirty="0"/>
          </a:p>
        </p:txBody>
      </p:sp>
      <p:sp>
        <p:nvSpPr>
          <p:cNvPr id="7" name="Espace réservé du contenu 2"/>
          <p:cNvSpPr>
            <a:spLocks noGrp="1"/>
          </p:cNvSpPr>
          <p:nvPr>
            <p:ph idx="1"/>
          </p:nvPr>
        </p:nvSpPr>
        <p:spPr>
          <a:xfrm>
            <a:off x="395287" y="1556792"/>
            <a:ext cx="8353425" cy="4680520"/>
          </a:xfrm>
        </p:spPr>
        <p:txBody>
          <a:bodyPr/>
          <a:lstStyle/>
          <a:p>
            <a:r>
              <a:rPr lang="fr-FR" sz="1800" dirty="0" smtClean="0"/>
              <a:t>Les jumeaux numériques des centrales : pour une meilleure maitrise de nos installations </a:t>
            </a:r>
          </a:p>
        </p:txBody>
      </p:sp>
      <p:pic>
        <p:nvPicPr>
          <p:cNvPr id="5" name="Espace réservé du contenu 10" descr="SchemaCNP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2641600"/>
            <a:ext cx="5718175" cy="359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ZoneTexte 18"/>
          <p:cNvSpPr txBox="1">
            <a:spLocks noChangeArrowheads="1"/>
          </p:cNvSpPr>
          <p:nvPr/>
        </p:nvSpPr>
        <p:spPr bwMode="auto">
          <a:xfrm>
            <a:off x="7235825" y="3068638"/>
            <a:ext cx="17351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0" rIns="36000" bIns="0">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fr-FR" altLang="fr-FR" sz="1000" dirty="0"/>
              <a:t>Surveillance de microfissures</a:t>
            </a:r>
          </a:p>
          <a:p>
            <a:pPr eaLnBrk="1" hangingPunct="1"/>
            <a:r>
              <a:rPr lang="fr-FR" altLang="fr-FR" sz="1000" dirty="0"/>
              <a:t>Des </a:t>
            </a:r>
            <a:r>
              <a:rPr lang="fr-FR" altLang="fr-FR" sz="1000" dirty="0" err="1" smtClean="0"/>
              <a:t>aéroréfrigérants</a:t>
            </a:r>
            <a:endParaRPr lang="fr-FR" altLang="fr-FR" sz="1000" dirty="0"/>
          </a:p>
        </p:txBody>
      </p:sp>
      <p:cxnSp>
        <p:nvCxnSpPr>
          <p:cNvPr id="8" name="Connecteur droit avec flèche 7"/>
          <p:cNvCxnSpPr/>
          <p:nvPr/>
        </p:nvCxnSpPr>
        <p:spPr>
          <a:xfrm flipV="1">
            <a:off x="5076825" y="3222625"/>
            <a:ext cx="2159000" cy="782638"/>
          </a:xfrm>
          <a:prstGeom prst="straightConnector1">
            <a:avLst/>
          </a:prstGeom>
          <a:ln>
            <a:solidFill>
              <a:schemeClr val="accent6"/>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p:nvPr/>
        </p:nvCxnSpPr>
        <p:spPr>
          <a:xfrm flipH="1" flipV="1">
            <a:off x="1692275" y="3573463"/>
            <a:ext cx="2519363" cy="647700"/>
          </a:xfrm>
          <a:prstGeom prst="straightConnector1">
            <a:avLst/>
          </a:prstGeom>
          <a:ln>
            <a:solidFill>
              <a:schemeClr val="accent6"/>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 name="ZoneTexte 27"/>
          <p:cNvSpPr txBox="1">
            <a:spLocks noChangeArrowheads="1"/>
          </p:cNvSpPr>
          <p:nvPr/>
        </p:nvSpPr>
        <p:spPr bwMode="auto">
          <a:xfrm>
            <a:off x="74613" y="3111500"/>
            <a:ext cx="2049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36000" bIns="0">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fr-FR" altLang="fr-FR" sz="1000" dirty="0"/>
              <a:t>Fiabilisation des études</a:t>
            </a:r>
          </a:p>
          <a:p>
            <a:pPr eaLnBrk="1" hangingPunct="1"/>
            <a:r>
              <a:rPr lang="fr-FR" altLang="fr-FR" sz="1000" dirty="0"/>
              <a:t>Inondations pour les stations de </a:t>
            </a:r>
          </a:p>
          <a:p>
            <a:pPr eaLnBrk="1" hangingPunct="1"/>
            <a:r>
              <a:rPr lang="fr-FR" altLang="fr-FR" sz="1000" dirty="0"/>
              <a:t>Pompage et les galeries </a:t>
            </a:r>
            <a:r>
              <a:rPr lang="fr-FR" altLang="fr-FR" sz="1000" dirty="0" smtClean="0"/>
              <a:t>secs</a:t>
            </a:r>
            <a:endParaRPr lang="fr-FR" altLang="fr-FR" sz="1000" dirty="0"/>
          </a:p>
        </p:txBody>
      </p:sp>
      <p:cxnSp>
        <p:nvCxnSpPr>
          <p:cNvPr id="11" name="Connecteur droit avec flèche 10"/>
          <p:cNvCxnSpPr/>
          <p:nvPr/>
        </p:nvCxnSpPr>
        <p:spPr>
          <a:xfrm flipH="1">
            <a:off x="1835150" y="5157788"/>
            <a:ext cx="2449513" cy="71437"/>
          </a:xfrm>
          <a:prstGeom prst="straightConnector1">
            <a:avLst/>
          </a:prstGeom>
          <a:ln>
            <a:solidFill>
              <a:schemeClr val="accent6"/>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2" name="ZoneTexte 31"/>
          <p:cNvSpPr txBox="1">
            <a:spLocks noChangeArrowheads="1"/>
          </p:cNvSpPr>
          <p:nvPr/>
        </p:nvSpPr>
        <p:spPr bwMode="auto">
          <a:xfrm>
            <a:off x="0" y="5013325"/>
            <a:ext cx="20139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0" rIns="36000" bIns="0">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fr-FR" altLang="fr-FR" sz="1000" dirty="0"/>
              <a:t>Préparation des chantiers dans le</a:t>
            </a:r>
          </a:p>
          <a:p>
            <a:pPr eaLnBrk="1" hangingPunct="1"/>
            <a:r>
              <a:rPr lang="fr-FR" altLang="fr-FR" sz="1000" dirty="0"/>
              <a:t>Bâtiment réacteur inaccessible</a:t>
            </a:r>
          </a:p>
          <a:p>
            <a:pPr eaLnBrk="1" hangingPunct="1"/>
            <a:r>
              <a:rPr lang="fr-FR" altLang="fr-FR" sz="1000" dirty="0"/>
              <a:t>Lorsque le réacteur est en </a:t>
            </a:r>
            <a:r>
              <a:rPr lang="fr-FR" altLang="fr-FR" sz="1000" dirty="0" smtClean="0"/>
              <a:t>marche</a:t>
            </a:r>
            <a:endParaRPr lang="fr-FR" altLang="fr-FR" sz="1000" dirty="0"/>
          </a:p>
        </p:txBody>
      </p:sp>
      <p:cxnSp>
        <p:nvCxnSpPr>
          <p:cNvPr id="13" name="Connecteur droit avec flèche 12"/>
          <p:cNvCxnSpPr/>
          <p:nvPr/>
        </p:nvCxnSpPr>
        <p:spPr>
          <a:xfrm>
            <a:off x="4643438" y="5157788"/>
            <a:ext cx="2376487" cy="358775"/>
          </a:xfrm>
          <a:prstGeom prst="straightConnector1">
            <a:avLst/>
          </a:prstGeom>
          <a:ln>
            <a:solidFill>
              <a:schemeClr val="accent6"/>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 name="ZoneTexte 35"/>
          <p:cNvSpPr txBox="1">
            <a:spLocks noChangeArrowheads="1"/>
          </p:cNvSpPr>
          <p:nvPr/>
        </p:nvSpPr>
        <p:spPr bwMode="auto">
          <a:xfrm>
            <a:off x="7019925" y="5445125"/>
            <a:ext cx="19494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0" rIns="36000" bIns="0">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fr-FR" altLang="fr-FR" sz="1000" dirty="0"/>
              <a:t>Modélisation des évolutions dans</a:t>
            </a:r>
          </a:p>
          <a:p>
            <a:pPr eaLnBrk="1" hangingPunct="1"/>
            <a:r>
              <a:rPr lang="fr-FR" altLang="fr-FR" sz="1000" dirty="0"/>
              <a:t>L’ilot </a:t>
            </a:r>
            <a:r>
              <a:rPr lang="fr-FR" altLang="fr-FR" sz="1000" dirty="0" smtClean="0"/>
              <a:t>nucléaire</a:t>
            </a:r>
            <a:endParaRPr lang="fr-FR" altLang="fr-FR" sz="1000" dirty="0"/>
          </a:p>
          <a:p>
            <a:pPr eaLnBrk="1" hangingPunct="1"/>
            <a:endParaRPr lang="fr-FR" altLang="fr-FR" sz="1000" dirty="0"/>
          </a:p>
        </p:txBody>
      </p:sp>
      <p:cxnSp>
        <p:nvCxnSpPr>
          <p:cNvPr id="15" name="Connecteur droit avec flèche 14"/>
          <p:cNvCxnSpPr/>
          <p:nvPr/>
        </p:nvCxnSpPr>
        <p:spPr>
          <a:xfrm flipV="1">
            <a:off x="6948488" y="4437063"/>
            <a:ext cx="719137" cy="422275"/>
          </a:xfrm>
          <a:prstGeom prst="straightConnector1">
            <a:avLst/>
          </a:prstGeom>
          <a:ln>
            <a:solidFill>
              <a:schemeClr val="accent6"/>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 name="ZoneTexte 39"/>
          <p:cNvSpPr txBox="1">
            <a:spLocks noChangeArrowheads="1"/>
          </p:cNvSpPr>
          <p:nvPr/>
        </p:nvSpPr>
        <p:spPr bwMode="auto">
          <a:xfrm>
            <a:off x="7667625" y="4221163"/>
            <a:ext cx="14763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36000" bIns="0">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fr-FR" altLang="fr-FR" sz="1000" dirty="0"/>
              <a:t>Acquisition d’une connaissance détaillée des installations pour son futur </a:t>
            </a:r>
            <a:r>
              <a:rPr lang="fr-FR" altLang="fr-FR" sz="1000" dirty="0" smtClean="0"/>
              <a:t>démantèlement</a:t>
            </a:r>
            <a:endParaRPr lang="fr-FR" altLang="fr-FR" sz="1000" dirty="0"/>
          </a:p>
        </p:txBody>
      </p:sp>
    </p:spTree>
    <p:extLst>
      <p:ext uri="{BB962C8B-B14F-4D97-AF65-F5344CB8AC3E}">
        <p14:creationId xmlns:p14="http://schemas.microsoft.com/office/powerpoint/2010/main" val="4325553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a:t>
            </a:r>
            <a:endParaRPr lang="fr-FR" dirty="0"/>
          </a:p>
        </p:txBody>
      </p:sp>
      <p:sp>
        <p:nvSpPr>
          <p:cNvPr id="7" name="Espace réservé du contenu 2"/>
          <p:cNvSpPr>
            <a:spLocks noGrp="1"/>
          </p:cNvSpPr>
          <p:nvPr>
            <p:ph idx="1"/>
          </p:nvPr>
        </p:nvSpPr>
        <p:spPr>
          <a:xfrm>
            <a:off x="395287" y="1556792"/>
            <a:ext cx="8353425" cy="4176464"/>
          </a:xfrm>
        </p:spPr>
        <p:txBody>
          <a:bodyPr/>
          <a:lstStyle/>
          <a:p>
            <a:r>
              <a:rPr lang="fr-FR" sz="1800" dirty="0"/>
              <a:t>Contexte et </a:t>
            </a:r>
            <a:r>
              <a:rPr lang="fr-FR" sz="1800" dirty="0" smtClean="0"/>
              <a:t>enjeux de la production nucléaire à EDF</a:t>
            </a:r>
            <a:endParaRPr lang="fr-FR" sz="1800" dirty="0"/>
          </a:p>
          <a:p>
            <a:r>
              <a:rPr lang="fr-FR" sz="1800" dirty="0">
                <a:solidFill>
                  <a:schemeClr val="accent2"/>
                </a:solidFill>
              </a:rPr>
              <a:t>La maintenance prédictive, on en fait déjà, mais avec des limites</a:t>
            </a:r>
          </a:p>
          <a:p>
            <a:r>
              <a:rPr lang="fr-FR" sz="1800" dirty="0"/>
              <a:t>L’apparition du </a:t>
            </a:r>
            <a:r>
              <a:rPr lang="fr-FR" sz="1800" dirty="0" err="1"/>
              <a:t>Big</a:t>
            </a:r>
            <a:r>
              <a:rPr lang="fr-FR" sz="1800" dirty="0"/>
              <a:t> Data et mise en œuvre d’</a:t>
            </a:r>
            <a:r>
              <a:rPr lang="fr-FR" sz="1800" dirty="0" err="1"/>
              <a:t>Hadoop</a:t>
            </a:r>
            <a:endParaRPr lang="fr-FR" sz="1800" dirty="0"/>
          </a:p>
          <a:p>
            <a:r>
              <a:rPr lang="fr-FR" sz="1800" dirty="0"/>
              <a:t>La mise en œuvre d’un </a:t>
            </a:r>
            <a:r>
              <a:rPr lang="fr-FR" sz="1800" dirty="0" err="1"/>
              <a:t>datalake</a:t>
            </a:r>
            <a:r>
              <a:rPr lang="fr-FR" sz="1800" dirty="0"/>
              <a:t> dans le monde de la production industrielle</a:t>
            </a:r>
          </a:p>
          <a:p>
            <a:r>
              <a:rPr lang="fr-FR" sz="1800" dirty="0" smtClean="0"/>
              <a:t>Expérimenter de nouveaux usages liés aux data sciences</a:t>
            </a:r>
          </a:p>
        </p:txBody>
      </p:sp>
    </p:spTree>
    <p:extLst>
      <p:ext uri="{BB962C8B-B14F-4D97-AF65-F5344CB8AC3E}">
        <p14:creationId xmlns:p14="http://schemas.microsoft.com/office/powerpoint/2010/main" val="12053707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Autres cas d’application : l’analyse d’images</a:t>
            </a:r>
            <a:endParaRPr lang="fr-FR" dirty="0"/>
          </a:p>
        </p:txBody>
      </p:sp>
      <p:sp>
        <p:nvSpPr>
          <p:cNvPr id="7" name="Espace réservé du contenu 2"/>
          <p:cNvSpPr>
            <a:spLocks noGrp="1"/>
          </p:cNvSpPr>
          <p:nvPr>
            <p:ph idx="1"/>
          </p:nvPr>
        </p:nvSpPr>
        <p:spPr>
          <a:xfrm>
            <a:off x="395287" y="1556792"/>
            <a:ext cx="8353425" cy="4680520"/>
          </a:xfrm>
        </p:spPr>
        <p:txBody>
          <a:bodyPr/>
          <a:lstStyle/>
          <a:p>
            <a:r>
              <a:rPr lang="fr-FR" sz="1800" dirty="0" smtClean="0"/>
              <a:t>Les différents type de maquettes 3D</a:t>
            </a:r>
          </a:p>
        </p:txBody>
      </p:sp>
      <p:sp>
        <p:nvSpPr>
          <p:cNvPr id="17" name="Rectangle 16"/>
          <p:cNvSpPr/>
          <p:nvPr/>
        </p:nvSpPr>
        <p:spPr bwMode="auto">
          <a:xfrm>
            <a:off x="6755875" y="1124744"/>
            <a:ext cx="2004701" cy="3750893"/>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1600" b="1" i="0" u="none" strike="noStrike" cap="none" normalizeH="0" baseline="0" dirty="0" smtClean="0">
              <a:ln>
                <a:noFill/>
              </a:ln>
              <a:solidFill>
                <a:schemeClr val="tx1"/>
              </a:solidFill>
              <a:effectLst/>
              <a:latin typeface="Calibri" pitchFamily="34" charset="0"/>
              <a:cs typeface="Arial" pitchFamily="34" charset="0"/>
            </a:endParaRPr>
          </a:p>
        </p:txBody>
      </p:sp>
      <p:sp>
        <p:nvSpPr>
          <p:cNvPr id="18" name="Rectangle 17"/>
          <p:cNvSpPr/>
          <p:nvPr/>
        </p:nvSpPr>
        <p:spPr bwMode="auto">
          <a:xfrm>
            <a:off x="4644162" y="1724299"/>
            <a:ext cx="2004701" cy="3631135"/>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1600" b="1" i="0" u="none" strike="noStrike" cap="none" normalizeH="0" baseline="0" dirty="0" smtClean="0">
              <a:ln>
                <a:noFill/>
              </a:ln>
              <a:solidFill>
                <a:schemeClr val="tx1"/>
              </a:solidFill>
              <a:effectLst/>
              <a:latin typeface="Calibri" pitchFamily="34" charset="0"/>
              <a:cs typeface="Arial" pitchFamily="34" charset="0"/>
            </a:endParaRPr>
          </a:p>
        </p:txBody>
      </p:sp>
      <p:sp>
        <p:nvSpPr>
          <p:cNvPr id="19" name="Rectangle 18"/>
          <p:cNvSpPr/>
          <p:nvPr/>
        </p:nvSpPr>
        <p:spPr bwMode="auto">
          <a:xfrm>
            <a:off x="2548931" y="2319025"/>
            <a:ext cx="2004701" cy="3609706"/>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1600" b="1" i="0" u="none" strike="noStrike" cap="none" normalizeH="0" baseline="0" dirty="0" smtClean="0">
              <a:ln>
                <a:noFill/>
              </a:ln>
              <a:solidFill>
                <a:schemeClr val="tx1"/>
              </a:solidFill>
              <a:effectLst/>
              <a:latin typeface="Calibri" pitchFamily="34" charset="0"/>
              <a:cs typeface="Arial" pitchFamily="34" charset="0"/>
            </a:endParaRPr>
          </a:p>
        </p:txBody>
      </p:sp>
      <p:sp>
        <p:nvSpPr>
          <p:cNvPr id="20" name="Rectangle 19"/>
          <p:cNvSpPr/>
          <p:nvPr/>
        </p:nvSpPr>
        <p:spPr bwMode="auto">
          <a:xfrm>
            <a:off x="444229" y="2988711"/>
            <a:ext cx="2004701" cy="3304645"/>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fr-FR" sz="1600" b="1" i="0" u="none" strike="noStrike" cap="none" normalizeH="0" baseline="0" dirty="0" smtClean="0">
              <a:ln>
                <a:noFill/>
              </a:ln>
              <a:solidFill>
                <a:schemeClr val="tx1"/>
              </a:solidFill>
              <a:effectLst/>
              <a:latin typeface="Calibri" pitchFamily="34" charset="0"/>
              <a:cs typeface="Arial" pitchFamily="34" charset="0"/>
            </a:endParaRPr>
          </a:p>
        </p:txBody>
      </p:sp>
      <p:sp>
        <p:nvSpPr>
          <p:cNvPr id="21" name="ZoneTexte 20"/>
          <p:cNvSpPr txBox="1"/>
          <p:nvPr/>
        </p:nvSpPr>
        <p:spPr bwMode="auto">
          <a:xfrm rot="16200000">
            <a:off x="-990905" y="3032014"/>
            <a:ext cx="2304849" cy="258532"/>
          </a:xfrm>
          <a:prstGeom prst="rect">
            <a:avLst/>
          </a:prstGeom>
          <a:noFill/>
          <a:ln w="9525">
            <a:noFill/>
            <a:miter lim="800000"/>
            <a:headEnd/>
            <a:tailEnd/>
          </a:ln>
        </p:spPr>
        <p:txBody>
          <a:bodyPr wrap="square">
            <a:spAutoFit/>
          </a:bodyPr>
          <a:lstStyle/>
          <a:p>
            <a:pPr algn="r">
              <a:lnSpc>
                <a:spcPct val="90000"/>
              </a:lnSpc>
              <a:defRPr/>
            </a:pPr>
            <a:r>
              <a:rPr lang="fr-FR" sz="1200" b="1" dirty="0" smtClean="0">
                <a:solidFill>
                  <a:srgbClr val="C00000"/>
                </a:solidFill>
                <a:latin typeface="Calibri" pitchFamily="34" charset="0"/>
                <a:cs typeface="Calibri" pitchFamily="34" charset="0"/>
              </a:rPr>
              <a:t>Valeur croissante</a:t>
            </a:r>
            <a:endParaRPr lang="fr-FR" sz="1200" b="1" dirty="0">
              <a:solidFill>
                <a:srgbClr val="C00000"/>
              </a:solidFill>
              <a:latin typeface="Calibri" pitchFamily="34" charset="0"/>
              <a:cs typeface="Calibri" pitchFamily="34" charset="0"/>
            </a:endParaRPr>
          </a:p>
        </p:txBody>
      </p:sp>
      <p:sp>
        <p:nvSpPr>
          <p:cNvPr id="22" name="Rectangle à coins arrondis 8"/>
          <p:cNvSpPr/>
          <p:nvPr/>
        </p:nvSpPr>
        <p:spPr bwMode="auto">
          <a:xfrm>
            <a:off x="362783" y="5285953"/>
            <a:ext cx="2735128" cy="1260000"/>
          </a:xfrm>
          <a:prstGeom prst="rect">
            <a:avLst/>
          </a:prstGeom>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anchor="ctr"/>
          <a:lstStyle/>
          <a:p>
            <a:pPr marL="211021" indent="-211021">
              <a:lnSpc>
                <a:spcPct val="90000"/>
              </a:lnSpc>
              <a:buClr>
                <a:schemeClr val="bg2"/>
              </a:buClr>
              <a:buSzPct val="60000"/>
              <a:buFont typeface="Wingdings" panose="05000000000000000000" pitchFamily="2" charset="2"/>
              <a:buChar char="n"/>
            </a:pPr>
            <a:endParaRPr lang="fr-FR" sz="1000" i="1" dirty="0">
              <a:solidFill>
                <a:srgbClr val="484848"/>
              </a:solidFill>
              <a:latin typeface="Calibri" pitchFamily="34" charset="0"/>
              <a:cs typeface="Calibri" pitchFamily="34" charset="0"/>
            </a:endParaRPr>
          </a:p>
        </p:txBody>
      </p:sp>
      <p:sp>
        <p:nvSpPr>
          <p:cNvPr id="23" name="Rectangle à coins arrondis 9"/>
          <p:cNvSpPr/>
          <p:nvPr/>
        </p:nvSpPr>
        <p:spPr bwMode="auto">
          <a:xfrm>
            <a:off x="4609324" y="4110559"/>
            <a:ext cx="2074377" cy="735223"/>
          </a:xfrm>
          <a:prstGeom prst="rect">
            <a:avLst/>
          </a:prstGeom>
          <a:noFill/>
          <a:ln>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anchor="ctr"/>
          <a:lstStyle/>
          <a:p>
            <a:pPr marL="211021" indent="-211021">
              <a:lnSpc>
                <a:spcPct val="90000"/>
              </a:lnSpc>
              <a:buClr>
                <a:schemeClr val="bg2"/>
              </a:buClr>
              <a:buSzPct val="60000"/>
              <a:buFont typeface="Wingdings" panose="05000000000000000000" pitchFamily="2" charset="2"/>
              <a:buChar char="n"/>
            </a:pPr>
            <a:endParaRPr lang="fr-FR" sz="1000" i="1" dirty="0">
              <a:solidFill>
                <a:srgbClr val="484848"/>
              </a:solidFill>
              <a:latin typeface="Calibri" pitchFamily="34" charset="0"/>
              <a:cs typeface="Calibri" pitchFamily="34" charset="0"/>
            </a:endParaRPr>
          </a:p>
        </p:txBody>
      </p:sp>
      <p:sp>
        <p:nvSpPr>
          <p:cNvPr id="24" name="Rectangle à coins arrondis 11"/>
          <p:cNvSpPr/>
          <p:nvPr/>
        </p:nvSpPr>
        <p:spPr bwMode="auto">
          <a:xfrm>
            <a:off x="6842328" y="3657272"/>
            <a:ext cx="1831794" cy="624996"/>
          </a:xfrm>
          <a:prstGeom prst="rect">
            <a:avLst/>
          </a:prstGeom>
          <a:noFill/>
          <a:ln>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anchor="ctr"/>
          <a:lstStyle/>
          <a:p>
            <a:pPr marL="211021" indent="-211021">
              <a:lnSpc>
                <a:spcPct val="90000"/>
              </a:lnSpc>
              <a:buClr>
                <a:schemeClr val="bg2"/>
              </a:buClr>
              <a:buSzPct val="60000"/>
              <a:buFont typeface="Wingdings" panose="05000000000000000000" pitchFamily="2" charset="2"/>
              <a:buChar char="n"/>
            </a:pPr>
            <a:endParaRPr lang="fr-FR" sz="1000" i="1" dirty="0">
              <a:solidFill>
                <a:srgbClr val="484848"/>
              </a:solidFill>
              <a:latin typeface="Calibri" pitchFamily="34" charset="0"/>
              <a:cs typeface="Calibri" pitchFamily="34" charset="0"/>
            </a:endParaRPr>
          </a:p>
        </p:txBody>
      </p:sp>
      <p:sp>
        <p:nvSpPr>
          <p:cNvPr id="25" name="ZoneTexte 24"/>
          <p:cNvSpPr txBox="1"/>
          <p:nvPr/>
        </p:nvSpPr>
        <p:spPr bwMode="auto">
          <a:xfrm>
            <a:off x="409391" y="4834495"/>
            <a:ext cx="2074377" cy="1243417"/>
          </a:xfrm>
          <a:prstGeom prst="rect">
            <a:avLst/>
          </a:prstGeom>
          <a:noFill/>
          <a:ln w="9525">
            <a:noFill/>
            <a:miter lim="800000"/>
            <a:headEnd/>
            <a:tailEnd/>
          </a:ln>
        </p:spPr>
        <p:txBody>
          <a:bodyPr wrap="square">
            <a:spAutoFit/>
          </a:bodyPr>
          <a:lstStyle/>
          <a:p>
            <a:pPr marL="182563" indent="-182563">
              <a:lnSpc>
                <a:spcPct val="90000"/>
              </a:lnSpc>
              <a:spcAft>
                <a:spcPts val="600"/>
              </a:spcAft>
              <a:buClr>
                <a:srgbClr val="C00000"/>
              </a:buClr>
              <a:buFont typeface="Wingdings" pitchFamily="2" charset="2"/>
              <a:buChar char="§"/>
              <a:defRPr/>
            </a:pPr>
            <a:r>
              <a:rPr lang="fr-FR" sz="1100" b="1" dirty="0" smtClean="0">
                <a:latin typeface="Calibri" pitchFamily="34" charset="0"/>
                <a:cs typeface="Calibri" pitchFamily="34" charset="0"/>
              </a:rPr>
              <a:t>Nuage de points </a:t>
            </a:r>
          </a:p>
          <a:p>
            <a:pPr marL="182563" indent="-182563">
              <a:lnSpc>
                <a:spcPct val="90000"/>
              </a:lnSpc>
              <a:spcAft>
                <a:spcPts val="600"/>
              </a:spcAft>
              <a:buClr>
                <a:srgbClr val="C00000"/>
              </a:buClr>
              <a:buFont typeface="Wingdings" pitchFamily="2" charset="2"/>
              <a:buChar char="§"/>
              <a:defRPr/>
            </a:pPr>
            <a:r>
              <a:rPr lang="fr-FR" sz="1100" b="1" dirty="0" smtClean="0">
                <a:latin typeface="Calibri" pitchFamily="34" charset="0"/>
                <a:cs typeface="Calibri" pitchFamily="34" charset="0"/>
              </a:rPr>
              <a:t>Photo 360°</a:t>
            </a:r>
          </a:p>
          <a:p>
            <a:pPr marL="211021" indent="-211021">
              <a:lnSpc>
                <a:spcPct val="90000"/>
              </a:lnSpc>
              <a:buClr>
                <a:schemeClr val="bg2"/>
              </a:buClr>
              <a:buSzPct val="60000"/>
              <a:buFont typeface="Wingdings" panose="05000000000000000000" pitchFamily="2" charset="2"/>
              <a:buChar char="n"/>
            </a:pPr>
            <a:r>
              <a:rPr lang="fr-FR" sz="1000" i="1" dirty="0" smtClean="0">
                <a:solidFill>
                  <a:srgbClr val="484848"/>
                </a:solidFill>
                <a:latin typeface="Calibri" pitchFamily="34" charset="0"/>
                <a:cs typeface="Calibri" pitchFamily="34" charset="0"/>
              </a:rPr>
              <a:t>Immersion virtuelle dans l’installation pour </a:t>
            </a:r>
            <a:r>
              <a:rPr lang="fr-FR" sz="1000" b="1" i="1" dirty="0" smtClean="0">
                <a:solidFill>
                  <a:srgbClr val="484848"/>
                </a:solidFill>
                <a:latin typeface="Calibri" pitchFamily="34" charset="0"/>
                <a:cs typeface="Calibri" pitchFamily="34" charset="0"/>
              </a:rPr>
              <a:t>décisions, formations ou préparation d’intervention</a:t>
            </a:r>
          </a:p>
          <a:p>
            <a:pPr marL="87313" indent="-87313">
              <a:lnSpc>
                <a:spcPct val="90000"/>
              </a:lnSpc>
              <a:spcAft>
                <a:spcPts val="600"/>
              </a:spcAft>
              <a:buClr>
                <a:srgbClr val="C00000"/>
              </a:buClr>
              <a:buFont typeface="Wingdings" pitchFamily="2" charset="2"/>
              <a:buChar char="§"/>
              <a:defRPr/>
            </a:pPr>
            <a:endParaRPr lang="fr-FR" sz="1000" dirty="0">
              <a:latin typeface="Calibri" pitchFamily="34" charset="0"/>
              <a:cs typeface="Calibri" pitchFamily="34" charset="0"/>
            </a:endParaRPr>
          </a:p>
        </p:txBody>
      </p:sp>
      <p:sp>
        <p:nvSpPr>
          <p:cNvPr id="26" name="ZoneTexte 25"/>
          <p:cNvSpPr txBox="1"/>
          <p:nvPr/>
        </p:nvSpPr>
        <p:spPr bwMode="auto">
          <a:xfrm>
            <a:off x="4609324" y="3528200"/>
            <a:ext cx="2074377" cy="1611210"/>
          </a:xfrm>
          <a:prstGeom prst="rect">
            <a:avLst/>
          </a:prstGeom>
          <a:noFill/>
          <a:ln w="9525">
            <a:noFill/>
            <a:miter lim="800000"/>
            <a:headEnd/>
            <a:tailEnd/>
          </a:ln>
        </p:spPr>
        <p:txBody>
          <a:bodyPr wrap="square" anchor="ctr">
            <a:spAutoFit/>
          </a:bodyPr>
          <a:lstStyle/>
          <a:p>
            <a:pPr marL="182563" indent="-182563">
              <a:lnSpc>
                <a:spcPct val="90000"/>
              </a:lnSpc>
              <a:spcAft>
                <a:spcPts val="600"/>
              </a:spcAft>
              <a:buClr>
                <a:srgbClr val="C00000"/>
              </a:buClr>
              <a:buFont typeface="Wingdings" pitchFamily="2" charset="2"/>
              <a:buChar char="§"/>
              <a:defRPr/>
            </a:pPr>
            <a:r>
              <a:rPr lang="fr-FR" sz="1100" b="1" dirty="0" smtClean="0">
                <a:latin typeface="Calibri" pitchFamily="34" charset="0"/>
                <a:cs typeface="Calibri" pitchFamily="34" charset="0"/>
              </a:rPr>
              <a:t>Maquette numérique </a:t>
            </a:r>
          </a:p>
          <a:p>
            <a:pPr marL="182563" indent="-182563">
              <a:lnSpc>
                <a:spcPct val="90000"/>
              </a:lnSpc>
              <a:spcAft>
                <a:spcPts val="600"/>
              </a:spcAft>
              <a:buClr>
                <a:srgbClr val="C00000"/>
              </a:buClr>
              <a:buFont typeface="Wingdings" pitchFamily="2" charset="2"/>
              <a:buChar char="§"/>
              <a:defRPr/>
            </a:pPr>
            <a:r>
              <a:rPr lang="fr-FR" sz="1100" b="1" dirty="0" smtClean="0">
                <a:latin typeface="Calibri" pitchFamily="34" charset="0"/>
                <a:cs typeface="Calibri" pitchFamily="34" charset="0"/>
              </a:rPr>
              <a:t>Liens données &amp; documents</a:t>
            </a:r>
          </a:p>
          <a:p>
            <a:pPr marL="211021" indent="-211021">
              <a:lnSpc>
                <a:spcPct val="90000"/>
              </a:lnSpc>
              <a:buClr>
                <a:schemeClr val="bg2"/>
              </a:buClr>
              <a:buSzPct val="60000"/>
              <a:buFont typeface="Wingdings" panose="05000000000000000000" pitchFamily="2" charset="2"/>
              <a:buChar char="n"/>
            </a:pPr>
            <a:r>
              <a:rPr lang="fr-FR" sz="1000" b="1" i="1" dirty="0" smtClean="0">
                <a:solidFill>
                  <a:srgbClr val="484848"/>
                </a:solidFill>
                <a:latin typeface="Calibri" pitchFamily="34" charset="0"/>
                <a:cs typeface="Calibri" pitchFamily="34" charset="0"/>
              </a:rPr>
              <a:t>Portail unique </a:t>
            </a:r>
            <a:r>
              <a:rPr lang="fr-FR" sz="1000" i="1" dirty="0" smtClean="0">
                <a:solidFill>
                  <a:srgbClr val="484848"/>
                </a:solidFill>
                <a:latin typeface="Calibri" pitchFamily="34" charset="0"/>
                <a:cs typeface="Calibri" pitchFamily="34" charset="0"/>
              </a:rPr>
              <a:t>et collaboratif d’accès aux informations d’une installation</a:t>
            </a:r>
          </a:p>
          <a:p>
            <a:pPr marL="211021" indent="-211021">
              <a:lnSpc>
                <a:spcPct val="90000"/>
              </a:lnSpc>
              <a:spcBef>
                <a:spcPts val="554"/>
              </a:spcBef>
              <a:buClr>
                <a:schemeClr val="bg2"/>
              </a:buClr>
              <a:buSzPct val="60000"/>
              <a:buFont typeface="Wingdings" panose="05000000000000000000" pitchFamily="2" charset="2"/>
              <a:buChar char="n"/>
            </a:pPr>
            <a:r>
              <a:rPr lang="fr-FR" sz="1000" i="1" dirty="0" smtClean="0">
                <a:solidFill>
                  <a:srgbClr val="484848"/>
                </a:solidFill>
                <a:latin typeface="Calibri" pitchFamily="34" charset="0"/>
                <a:cs typeface="Calibri" pitchFamily="34" charset="0"/>
              </a:rPr>
              <a:t>Mise en </a:t>
            </a:r>
            <a:r>
              <a:rPr lang="fr-FR" sz="1000" b="1" i="1" dirty="0" smtClean="0">
                <a:solidFill>
                  <a:srgbClr val="484848"/>
                </a:solidFill>
                <a:latin typeface="Calibri" pitchFamily="34" charset="0"/>
                <a:cs typeface="Calibri" pitchFamily="34" charset="0"/>
              </a:rPr>
              <a:t>cohérence</a:t>
            </a:r>
            <a:r>
              <a:rPr lang="fr-FR" sz="1000" i="1" dirty="0" smtClean="0">
                <a:solidFill>
                  <a:srgbClr val="484848"/>
                </a:solidFill>
                <a:latin typeface="Calibri" pitchFamily="34" charset="0"/>
                <a:cs typeface="Calibri" pitchFamily="34" charset="0"/>
              </a:rPr>
              <a:t> des données venant de différentes bases de données</a:t>
            </a:r>
          </a:p>
          <a:p>
            <a:pPr marL="87313" indent="-87313">
              <a:lnSpc>
                <a:spcPct val="90000"/>
              </a:lnSpc>
              <a:spcAft>
                <a:spcPts val="600"/>
              </a:spcAft>
              <a:buClr>
                <a:srgbClr val="C00000"/>
              </a:buClr>
              <a:buFont typeface="Wingdings" pitchFamily="2" charset="2"/>
              <a:buChar char="§"/>
              <a:defRPr/>
            </a:pPr>
            <a:endParaRPr lang="fr-FR" sz="1100" dirty="0">
              <a:latin typeface="Calibri" pitchFamily="34" charset="0"/>
              <a:cs typeface="Calibri" pitchFamily="34" charset="0"/>
            </a:endParaRPr>
          </a:p>
        </p:txBody>
      </p:sp>
      <p:sp>
        <p:nvSpPr>
          <p:cNvPr id="27" name="ZoneTexte 26"/>
          <p:cNvSpPr txBox="1"/>
          <p:nvPr/>
        </p:nvSpPr>
        <p:spPr bwMode="auto">
          <a:xfrm>
            <a:off x="6751029" y="3140968"/>
            <a:ext cx="2014392" cy="1763560"/>
          </a:xfrm>
          <a:prstGeom prst="rect">
            <a:avLst/>
          </a:prstGeom>
          <a:noFill/>
          <a:ln w="9525">
            <a:noFill/>
            <a:miter lim="800000"/>
            <a:headEnd/>
            <a:tailEnd/>
          </a:ln>
        </p:spPr>
        <p:txBody>
          <a:bodyPr wrap="square">
            <a:spAutoFit/>
          </a:bodyPr>
          <a:lstStyle/>
          <a:p>
            <a:pPr marL="182563" indent="-182563">
              <a:lnSpc>
                <a:spcPct val="90000"/>
              </a:lnSpc>
              <a:spcAft>
                <a:spcPts val="600"/>
              </a:spcAft>
              <a:buClr>
                <a:srgbClr val="C00000"/>
              </a:buClr>
              <a:buFont typeface="Wingdings" pitchFamily="2" charset="2"/>
              <a:buChar char="§"/>
              <a:defRPr/>
            </a:pPr>
            <a:r>
              <a:rPr lang="fr-FR" sz="1100" b="1" dirty="0" smtClean="0">
                <a:latin typeface="Calibri" pitchFamily="34" charset="0"/>
                <a:cs typeface="Calibri" pitchFamily="34" charset="0"/>
              </a:rPr>
              <a:t>Modélisation 3D enrichie de façon fonctionnelle</a:t>
            </a:r>
          </a:p>
          <a:p>
            <a:pPr marL="182563" indent="-182563">
              <a:lnSpc>
                <a:spcPct val="90000"/>
              </a:lnSpc>
              <a:spcAft>
                <a:spcPts val="600"/>
              </a:spcAft>
              <a:buClr>
                <a:srgbClr val="C00000"/>
              </a:buClr>
              <a:buFont typeface="Wingdings" pitchFamily="2" charset="2"/>
              <a:buChar char="§"/>
              <a:defRPr/>
            </a:pPr>
            <a:r>
              <a:rPr lang="fr-FR" sz="1100" b="1" dirty="0" smtClean="0">
                <a:latin typeface="Calibri" pitchFamily="34" charset="0"/>
                <a:cs typeface="Calibri" pitchFamily="34" charset="0"/>
              </a:rPr>
              <a:t>Etat de maturité des données</a:t>
            </a:r>
          </a:p>
          <a:p>
            <a:pPr marL="211021" indent="-211021">
              <a:lnSpc>
                <a:spcPct val="90000"/>
              </a:lnSpc>
              <a:spcAft>
                <a:spcPts val="300"/>
              </a:spcAft>
              <a:buClr>
                <a:schemeClr val="bg2"/>
              </a:buClr>
              <a:buSzPct val="60000"/>
              <a:buFont typeface="Wingdings" panose="05000000000000000000" pitchFamily="2" charset="2"/>
              <a:buChar char="n"/>
            </a:pPr>
            <a:r>
              <a:rPr lang="fr-FR" sz="1000" i="1" dirty="0" smtClean="0">
                <a:solidFill>
                  <a:srgbClr val="484848"/>
                </a:solidFill>
                <a:latin typeface="Calibri" pitchFamily="34" charset="0"/>
                <a:cs typeface="Calibri" pitchFamily="34" charset="0"/>
              </a:rPr>
              <a:t>Clarification pour les équipes métiers de la </a:t>
            </a:r>
            <a:r>
              <a:rPr lang="fr-FR" sz="1000" b="1" i="1" dirty="0" smtClean="0">
                <a:solidFill>
                  <a:srgbClr val="484848"/>
                </a:solidFill>
                <a:latin typeface="Calibri" pitchFamily="34" charset="0"/>
                <a:cs typeface="Calibri" pitchFamily="34" charset="0"/>
              </a:rPr>
              <a:t>maturité des données </a:t>
            </a:r>
            <a:r>
              <a:rPr lang="fr-FR" sz="1000" i="1" dirty="0" smtClean="0">
                <a:solidFill>
                  <a:srgbClr val="484848"/>
                </a:solidFill>
                <a:latin typeface="Calibri" pitchFamily="34" charset="0"/>
                <a:cs typeface="Calibri" pitchFamily="34" charset="0"/>
              </a:rPr>
              <a:t>utilisées dans les </a:t>
            </a:r>
            <a:r>
              <a:rPr lang="fr-FR" sz="1000" b="1" i="1" dirty="0" smtClean="0">
                <a:solidFill>
                  <a:srgbClr val="484848"/>
                </a:solidFill>
                <a:latin typeface="Calibri" pitchFamily="34" charset="0"/>
                <a:cs typeface="Calibri" pitchFamily="34" charset="0"/>
              </a:rPr>
              <a:t>études</a:t>
            </a:r>
          </a:p>
          <a:p>
            <a:pPr marL="211021" indent="-211021">
              <a:lnSpc>
                <a:spcPct val="90000"/>
              </a:lnSpc>
              <a:spcAft>
                <a:spcPts val="300"/>
              </a:spcAft>
              <a:buClr>
                <a:schemeClr val="bg2"/>
              </a:buClr>
              <a:buSzPct val="60000"/>
              <a:buFont typeface="Wingdings" panose="05000000000000000000" pitchFamily="2" charset="2"/>
              <a:buChar char="n"/>
            </a:pPr>
            <a:r>
              <a:rPr lang="fr-FR" sz="1000" i="1" dirty="0" smtClean="0">
                <a:solidFill>
                  <a:srgbClr val="484848"/>
                </a:solidFill>
                <a:latin typeface="Calibri" pitchFamily="34" charset="0"/>
                <a:cs typeface="Calibri" pitchFamily="34" charset="0"/>
              </a:rPr>
              <a:t>Traçabilité As </a:t>
            </a:r>
            <a:r>
              <a:rPr lang="fr-FR" sz="1000" i="1" dirty="0" err="1" smtClean="0">
                <a:solidFill>
                  <a:srgbClr val="484848"/>
                </a:solidFill>
                <a:latin typeface="Calibri" pitchFamily="34" charset="0"/>
                <a:cs typeface="Calibri" pitchFamily="34" charset="0"/>
              </a:rPr>
              <a:t>Designed</a:t>
            </a:r>
            <a:r>
              <a:rPr lang="fr-FR" sz="1000" i="1" dirty="0" smtClean="0">
                <a:solidFill>
                  <a:srgbClr val="484848"/>
                </a:solidFill>
                <a:latin typeface="Calibri" pitchFamily="34" charset="0"/>
                <a:cs typeface="Calibri" pitchFamily="34" charset="0"/>
              </a:rPr>
              <a:t> – As </a:t>
            </a:r>
            <a:r>
              <a:rPr lang="fr-FR" sz="1000" i="1" dirty="0" err="1" smtClean="0">
                <a:solidFill>
                  <a:srgbClr val="484848"/>
                </a:solidFill>
                <a:latin typeface="Calibri" pitchFamily="34" charset="0"/>
                <a:cs typeface="Calibri" pitchFamily="34" charset="0"/>
              </a:rPr>
              <a:t>Build</a:t>
            </a:r>
            <a:r>
              <a:rPr lang="fr-FR" sz="1000" i="1" dirty="0" smtClean="0">
                <a:solidFill>
                  <a:srgbClr val="484848"/>
                </a:solidFill>
                <a:latin typeface="Calibri" pitchFamily="34" charset="0"/>
                <a:cs typeface="Calibri" pitchFamily="34" charset="0"/>
              </a:rPr>
              <a:t> – As </a:t>
            </a:r>
            <a:r>
              <a:rPr lang="fr-FR" sz="1000" i="1" dirty="0" err="1" smtClean="0">
                <a:solidFill>
                  <a:srgbClr val="484848"/>
                </a:solidFill>
                <a:latin typeface="Calibri" pitchFamily="34" charset="0"/>
                <a:cs typeface="Calibri" pitchFamily="34" charset="0"/>
              </a:rPr>
              <a:t>Operated</a:t>
            </a:r>
            <a:endParaRPr lang="fr-FR" sz="1100" dirty="0">
              <a:latin typeface="Calibri" pitchFamily="34" charset="0"/>
              <a:cs typeface="Calibri" pitchFamily="34" charset="0"/>
            </a:endParaRPr>
          </a:p>
        </p:txBody>
      </p:sp>
      <p:cxnSp>
        <p:nvCxnSpPr>
          <p:cNvPr id="28" name="Straight Arrow Connector 26"/>
          <p:cNvCxnSpPr/>
          <p:nvPr/>
        </p:nvCxnSpPr>
        <p:spPr>
          <a:xfrm>
            <a:off x="323528" y="6581457"/>
            <a:ext cx="849600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7"/>
          <p:cNvCxnSpPr/>
          <p:nvPr/>
        </p:nvCxnSpPr>
        <p:spPr>
          <a:xfrm flipV="1">
            <a:off x="323528" y="2081457"/>
            <a:ext cx="0" cy="450000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ZoneTexte 7"/>
          <p:cNvSpPr txBox="1"/>
          <p:nvPr/>
        </p:nvSpPr>
        <p:spPr bwMode="auto">
          <a:xfrm>
            <a:off x="4677012" y="6617961"/>
            <a:ext cx="4143460" cy="258532"/>
          </a:xfrm>
          <a:prstGeom prst="rect">
            <a:avLst/>
          </a:prstGeom>
          <a:noFill/>
          <a:ln w="9525">
            <a:noFill/>
            <a:miter lim="800000"/>
            <a:headEnd/>
            <a:tailEnd/>
          </a:ln>
        </p:spPr>
        <p:txBody>
          <a:bodyPr wrap="square">
            <a:spAutoFit/>
          </a:bodyPr>
          <a:lstStyle/>
          <a:p>
            <a:pPr algn="r">
              <a:lnSpc>
                <a:spcPct val="90000"/>
              </a:lnSpc>
              <a:defRPr/>
            </a:pPr>
            <a:r>
              <a:rPr lang="fr-FR" sz="1200" b="1" dirty="0" smtClean="0">
                <a:solidFill>
                  <a:srgbClr val="C00000"/>
                </a:solidFill>
                <a:latin typeface="Calibri" pitchFamily="34" charset="0"/>
                <a:cs typeface="Calibri" pitchFamily="34" charset="0"/>
              </a:rPr>
              <a:t>Richesse des maquettes</a:t>
            </a:r>
            <a:endParaRPr lang="fr-FR" sz="1200" b="1" dirty="0">
              <a:solidFill>
                <a:srgbClr val="C00000"/>
              </a:solidFill>
              <a:latin typeface="Calibri" pitchFamily="34" charset="0"/>
              <a:cs typeface="Calibri" pitchFamily="34" charset="0"/>
            </a:endParaRPr>
          </a:p>
        </p:txBody>
      </p:sp>
      <p:pic>
        <p:nvPicPr>
          <p:cNvPr id="31" name="Image 10"/>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99529" y="2560317"/>
            <a:ext cx="1693966" cy="795509"/>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32" name="Picture 5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093805" y="2054558"/>
            <a:ext cx="1328840" cy="1012330"/>
          </a:xfrm>
          <a:prstGeom prst="rect">
            <a:avLst/>
          </a:prstGeom>
          <a:ln>
            <a:noFill/>
          </a:ln>
        </p:spPr>
      </p:pic>
      <p:sp>
        <p:nvSpPr>
          <p:cNvPr id="33" name="CPTKCHEVC1t01z14j0ca0cm00b01i01u00f08s01l00"/>
          <p:cNvSpPr/>
          <p:nvPr/>
        </p:nvSpPr>
        <p:spPr bwMode="auto">
          <a:xfrm>
            <a:off x="774997" y="3423865"/>
            <a:ext cx="1343164" cy="180000"/>
          </a:xfrm>
          <a:prstGeom prst="homePlate">
            <a:avLst>
              <a:gd name="adj" fmla="val 30000"/>
            </a:avLst>
          </a:prstGeom>
          <a:no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lstStyle/>
          <a:p>
            <a:pPr algn="ctr">
              <a:lnSpc>
                <a:spcPct val="90000"/>
              </a:lnSpc>
              <a:spcBef>
                <a:spcPts val="369"/>
              </a:spcBef>
            </a:pPr>
            <a:r>
              <a:rPr lang="fr-FR" sz="1200" b="1" dirty="0" smtClean="0">
                <a:solidFill>
                  <a:schemeClr val="tx1"/>
                </a:solidFill>
                <a:latin typeface="Calibri" pitchFamily="34" charset="0"/>
              </a:rPr>
              <a:t>S’informer sur l’installation</a:t>
            </a:r>
            <a:endParaRPr lang="fr-FR" sz="1200" b="1" dirty="0">
              <a:solidFill>
                <a:schemeClr val="tx1"/>
              </a:solidFill>
              <a:latin typeface="Calibri" pitchFamily="34" charset="0"/>
            </a:endParaRPr>
          </a:p>
        </p:txBody>
      </p:sp>
      <p:sp>
        <p:nvSpPr>
          <p:cNvPr id="34" name="CPTKCHEVC2t01z14j0ca0cm00b01i01u00f08s01l00"/>
          <p:cNvSpPr/>
          <p:nvPr/>
        </p:nvSpPr>
        <p:spPr bwMode="auto">
          <a:xfrm>
            <a:off x="4621339" y="2149265"/>
            <a:ext cx="2050346" cy="180000"/>
          </a:xfrm>
          <a:prstGeom prst="chevron">
            <a:avLst>
              <a:gd name="adj" fmla="val 30000"/>
            </a:avLst>
          </a:prstGeom>
          <a:no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lstStyle/>
          <a:p>
            <a:pPr algn="ctr">
              <a:lnSpc>
                <a:spcPct val="90000"/>
              </a:lnSpc>
              <a:spcBef>
                <a:spcPts val="369"/>
              </a:spcBef>
            </a:pPr>
            <a:r>
              <a:rPr lang="fr-FR" sz="1200" b="1" dirty="0" smtClean="0">
                <a:solidFill>
                  <a:schemeClr val="tx1"/>
                </a:solidFill>
                <a:latin typeface="Calibri" pitchFamily="34" charset="0"/>
              </a:rPr>
              <a:t>Associer les données fonctionnelles</a:t>
            </a:r>
            <a:endParaRPr lang="fr-FR" sz="1200" b="1" dirty="0">
              <a:solidFill>
                <a:schemeClr val="tx1"/>
              </a:solidFill>
              <a:latin typeface="Calibri" pitchFamily="34" charset="0"/>
            </a:endParaRPr>
          </a:p>
        </p:txBody>
      </p:sp>
      <p:sp>
        <p:nvSpPr>
          <p:cNvPr id="35" name="CPTKCHEVC3t01z14j0ca0cm00b01i01u00f08s01l00"/>
          <p:cNvSpPr/>
          <p:nvPr/>
        </p:nvSpPr>
        <p:spPr bwMode="auto">
          <a:xfrm>
            <a:off x="6863589" y="1764737"/>
            <a:ext cx="1789272" cy="180000"/>
          </a:xfrm>
          <a:prstGeom prst="chevron">
            <a:avLst>
              <a:gd name="adj" fmla="val 30000"/>
            </a:avLst>
          </a:prstGeom>
          <a:no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lstStyle/>
          <a:p>
            <a:pPr algn="ctr">
              <a:lnSpc>
                <a:spcPct val="90000"/>
              </a:lnSpc>
              <a:spcBef>
                <a:spcPts val="369"/>
              </a:spcBef>
            </a:pPr>
            <a:r>
              <a:rPr lang="fr-FR" sz="1200" b="1" dirty="0" smtClean="0">
                <a:solidFill>
                  <a:schemeClr val="tx1"/>
                </a:solidFill>
                <a:latin typeface="Calibri" pitchFamily="34" charset="0"/>
              </a:rPr>
              <a:t>Gérer les données en configuration </a:t>
            </a:r>
            <a:endParaRPr lang="fr-FR" sz="1200" b="1" dirty="0">
              <a:solidFill>
                <a:schemeClr val="tx1"/>
              </a:solidFill>
              <a:latin typeface="Calibri" pitchFamily="34" charset="0"/>
            </a:endParaRPr>
          </a:p>
        </p:txBody>
      </p:sp>
      <p:sp>
        <p:nvSpPr>
          <p:cNvPr id="36" name="CPTKCHEVC1t01z14j0ca0cm00b01i01u00f08s01l00"/>
          <p:cNvSpPr/>
          <p:nvPr/>
        </p:nvSpPr>
        <p:spPr bwMode="auto">
          <a:xfrm>
            <a:off x="421406" y="3089569"/>
            <a:ext cx="2050346" cy="358425"/>
          </a:xfrm>
          <a:prstGeom prst="homePlate">
            <a:avLst>
              <a:gd name="adj" fmla="val 30000"/>
            </a:avLst>
          </a:prstGeom>
          <a:no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Bef>
                <a:spcPts val="369"/>
              </a:spcBef>
            </a:pPr>
            <a:r>
              <a:rPr lang="fr-FR" sz="1200" b="1" i="1" dirty="0" smtClean="0">
                <a:solidFill>
                  <a:srgbClr val="C00000"/>
                </a:solidFill>
                <a:latin typeface="Calibri" pitchFamily="34" charset="0"/>
              </a:rPr>
              <a:t>Scan &amp; photos 3D</a:t>
            </a:r>
          </a:p>
        </p:txBody>
      </p:sp>
      <p:sp>
        <p:nvSpPr>
          <p:cNvPr id="37" name="CPTKCHEVC2t01z14j0ca0cm00b01i01u00f08s01l00"/>
          <p:cNvSpPr/>
          <p:nvPr/>
        </p:nvSpPr>
        <p:spPr bwMode="auto">
          <a:xfrm>
            <a:off x="4621339" y="1730990"/>
            <a:ext cx="2050346" cy="358425"/>
          </a:xfrm>
          <a:prstGeom prst="chevron">
            <a:avLst>
              <a:gd name="adj" fmla="val 30000"/>
            </a:avLst>
          </a:prstGeom>
          <a:no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lvl="0" algn="ctr">
              <a:lnSpc>
                <a:spcPct val="90000"/>
              </a:lnSpc>
              <a:spcBef>
                <a:spcPts val="369"/>
              </a:spcBef>
            </a:pPr>
            <a:r>
              <a:rPr lang="fr-FR" sz="1200" b="1" i="1" dirty="0" smtClean="0">
                <a:solidFill>
                  <a:srgbClr val="C00000"/>
                </a:solidFill>
                <a:latin typeface="Calibri" pitchFamily="34" charset="0"/>
              </a:rPr>
              <a:t>Maquette Numérique Hybride Intelligente </a:t>
            </a:r>
            <a:endParaRPr lang="fr-FR" sz="1200" b="1" i="1" dirty="0">
              <a:solidFill>
                <a:srgbClr val="C00000"/>
              </a:solidFill>
              <a:latin typeface="Calibri" pitchFamily="34" charset="0"/>
            </a:endParaRPr>
          </a:p>
        </p:txBody>
      </p:sp>
      <p:sp>
        <p:nvSpPr>
          <p:cNvPr id="38" name="CPTKCHEVC3t01z14j0ca0cm00b01i01u00f08s01l00"/>
          <p:cNvSpPr/>
          <p:nvPr/>
        </p:nvSpPr>
        <p:spPr bwMode="auto">
          <a:xfrm>
            <a:off x="6863589" y="1196752"/>
            <a:ext cx="1789272" cy="358425"/>
          </a:xfrm>
          <a:prstGeom prst="chevron">
            <a:avLst>
              <a:gd name="adj" fmla="val 30000"/>
            </a:avLst>
          </a:prstGeom>
          <a:no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lstStyle/>
          <a:p>
            <a:pPr lvl="0" algn="ctr">
              <a:lnSpc>
                <a:spcPct val="90000"/>
              </a:lnSpc>
              <a:spcBef>
                <a:spcPts val="369"/>
              </a:spcBef>
            </a:pPr>
            <a:r>
              <a:rPr lang="fr-FR" sz="1200" b="1" i="1" dirty="0" smtClean="0">
                <a:solidFill>
                  <a:srgbClr val="C00000"/>
                </a:solidFill>
                <a:latin typeface="Calibri" pitchFamily="34" charset="0"/>
              </a:rPr>
              <a:t>Maquette Numérique Hybride Intelligente &amp; Gestion de configuration</a:t>
            </a:r>
            <a:endParaRPr lang="fr-FR" sz="1600" b="1" i="1" dirty="0" smtClean="0">
              <a:solidFill>
                <a:srgbClr val="C00000"/>
              </a:solidFill>
              <a:latin typeface="Calibri" pitchFamily="34" charset="0"/>
            </a:endParaRPr>
          </a:p>
        </p:txBody>
      </p:sp>
      <p:sp>
        <p:nvSpPr>
          <p:cNvPr id="39" name="Rectangle à coins arrondis 8"/>
          <p:cNvSpPr/>
          <p:nvPr/>
        </p:nvSpPr>
        <p:spPr bwMode="auto">
          <a:xfrm>
            <a:off x="2910300" y="4560182"/>
            <a:ext cx="2735128" cy="1260000"/>
          </a:xfrm>
          <a:prstGeom prst="rect">
            <a:avLst/>
          </a:prstGeom>
          <a:no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anchor="ctr"/>
          <a:lstStyle/>
          <a:p>
            <a:pPr marL="211021" indent="-211021">
              <a:lnSpc>
                <a:spcPct val="90000"/>
              </a:lnSpc>
              <a:buClr>
                <a:schemeClr val="bg2"/>
              </a:buClr>
              <a:buSzPct val="60000"/>
              <a:buFont typeface="Wingdings" panose="05000000000000000000" pitchFamily="2" charset="2"/>
              <a:buChar char="n"/>
            </a:pPr>
            <a:endParaRPr lang="fr-FR" sz="1000" i="1" dirty="0">
              <a:solidFill>
                <a:srgbClr val="484848"/>
              </a:solidFill>
              <a:latin typeface="Calibri" pitchFamily="34" charset="0"/>
              <a:cs typeface="Calibri" pitchFamily="34" charset="0"/>
            </a:endParaRPr>
          </a:p>
        </p:txBody>
      </p:sp>
      <p:sp>
        <p:nvSpPr>
          <p:cNvPr id="40" name="ZoneTexte 13"/>
          <p:cNvSpPr txBox="1"/>
          <p:nvPr/>
        </p:nvSpPr>
        <p:spPr bwMode="auto">
          <a:xfrm>
            <a:off x="2514093" y="4108724"/>
            <a:ext cx="2074377" cy="1989775"/>
          </a:xfrm>
          <a:prstGeom prst="rect">
            <a:avLst/>
          </a:prstGeom>
          <a:noFill/>
          <a:ln w="9525">
            <a:noFill/>
            <a:miter lim="800000"/>
            <a:headEnd/>
            <a:tailEnd/>
          </a:ln>
        </p:spPr>
        <p:txBody>
          <a:bodyPr wrap="square">
            <a:spAutoFit/>
          </a:bodyPr>
          <a:lstStyle/>
          <a:p>
            <a:pPr marL="182563" indent="-182563">
              <a:lnSpc>
                <a:spcPct val="90000"/>
              </a:lnSpc>
              <a:spcAft>
                <a:spcPts val="600"/>
              </a:spcAft>
              <a:buClr>
                <a:srgbClr val="C00000"/>
              </a:buClr>
              <a:buFont typeface="Wingdings" pitchFamily="2" charset="2"/>
              <a:buChar char="§"/>
              <a:defRPr/>
            </a:pPr>
            <a:r>
              <a:rPr lang="fr-FR" sz="1100" b="1" dirty="0" smtClean="0">
                <a:latin typeface="Calibri" pitchFamily="34" charset="0"/>
                <a:cs typeface="Calibri" pitchFamily="34" charset="0"/>
              </a:rPr>
              <a:t>Scan &amp; photos 3D</a:t>
            </a:r>
          </a:p>
          <a:p>
            <a:pPr marL="182563" indent="-182563">
              <a:lnSpc>
                <a:spcPct val="90000"/>
              </a:lnSpc>
              <a:spcAft>
                <a:spcPts val="600"/>
              </a:spcAft>
              <a:buClr>
                <a:srgbClr val="C00000"/>
              </a:buClr>
              <a:buFont typeface="Wingdings" pitchFamily="2" charset="2"/>
              <a:buChar char="§"/>
              <a:defRPr/>
            </a:pPr>
            <a:r>
              <a:rPr lang="fr-FR" sz="1100" b="1" dirty="0" smtClean="0">
                <a:latin typeface="Calibri" pitchFamily="34" charset="0"/>
                <a:cs typeface="Calibri" pitchFamily="34" charset="0"/>
              </a:rPr>
              <a:t>Modélisation* 3D </a:t>
            </a:r>
          </a:p>
          <a:p>
            <a:pPr marL="211021" indent="-211021" defTabSz="914400" fontAlgn="base">
              <a:lnSpc>
                <a:spcPct val="80000"/>
              </a:lnSpc>
              <a:spcBef>
                <a:spcPts val="300"/>
              </a:spcBef>
              <a:spcAft>
                <a:spcPct val="0"/>
              </a:spcAft>
              <a:buClr>
                <a:srgbClr val="808080"/>
              </a:buClr>
              <a:buSzPct val="60000"/>
              <a:buFont typeface="Wingdings" panose="05000000000000000000" pitchFamily="2" charset="2"/>
              <a:buChar char="n"/>
              <a:defRPr/>
            </a:pPr>
            <a:r>
              <a:rPr lang="fr-FR" sz="1000" i="1" dirty="0" smtClean="0">
                <a:solidFill>
                  <a:srgbClr val="484848"/>
                </a:solidFill>
                <a:latin typeface="Calibri" pitchFamily="34" charset="0"/>
                <a:cs typeface="Calibri" pitchFamily="34" charset="0"/>
              </a:rPr>
              <a:t>Conception plus précise de </a:t>
            </a:r>
            <a:r>
              <a:rPr lang="fr-FR" sz="1000" b="1" i="1" dirty="0" smtClean="0">
                <a:solidFill>
                  <a:srgbClr val="484848"/>
                </a:solidFill>
                <a:latin typeface="Calibri" pitchFamily="34" charset="0"/>
                <a:cs typeface="Calibri" pitchFamily="34" charset="0"/>
              </a:rPr>
              <a:t>modifications</a:t>
            </a:r>
            <a:r>
              <a:rPr lang="fr-FR" sz="1000" i="1" dirty="0" smtClean="0">
                <a:solidFill>
                  <a:srgbClr val="484848"/>
                </a:solidFill>
                <a:latin typeface="Calibri" pitchFamily="34" charset="0"/>
                <a:cs typeface="Calibri" pitchFamily="34" charset="0"/>
              </a:rPr>
              <a:t> de l’installation, implémentation dé-risquée, et upgrade de la 3D avec la nouvelle CAO</a:t>
            </a:r>
          </a:p>
          <a:p>
            <a:pPr marL="211021" indent="-211021" defTabSz="914400" fontAlgn="base">
              <a:lnSpc>
                <a:spcPct val="80000"/>
              </a:lnSpc>
              <a:spcBef>
                <a:spcPts val="300"/>
              </a:spcBef>
              <a:spcAft>
                <a:spcPct val="0"/>
              </a:spcAft>
              <a:buClr>
                <a:srgbClr val="808080"/>
              </a:buClr>
              <a:buSzPct val="60000"/>
              <a:buFont typeface="Wingdings" panose="05000000000000000000" pitchFamily="2" charset="2"/>
              <a:buChar char="n"/>
              <a:defRPr/>
            </a:pPr>
            <a:r>
              <a:rPr lang="fr-FR" sz="1000" i="1" dirty="0" smtClean="0">
                <a:solidFill>
                  <a:srgbClr val="484848"/>
                </a:solidFill>
                <a:latin typeface="Calibri" pitchFamily="34" charset="0"/>
                <a:cs typeface="Calibri" pitchFamily="34" charset="0"/>
              </a:rPr>
              <a:t>Accès collaboratif à la </a:t>
            </a:r>
            <a:r>
              <a:rPr lang="fr-FR" sz="1000" b="1" i="1" dirty="0" smtClean="0">
                <a:solidFill>
                  <a:srgbClr val="484848"/>
                </a:solidFill>
                <a:latin typeface="Calibri" pitchFamily="34" charset="0"/>
                <a:cs typeface="Calibri" pitchFamily="34" charset="0"/>
              </a:rPr>
              <a:t>géométrie</a:t>
            </a:r>
            <a:r>
              <a:rPr lang="fr-FR" sz="1000" i="1" dirty="0" smtClean="0">
                <a:solidFill>
                  <a:srgbClr val="484848"/>
                </a:solidFill>
                <a:latin typeface="Calibri" pitchFamily="34" charset="0"/>
                <a:cs typeface="Calibri" pitchFamily="34" charset="0"/>
              </a:rPr>
              <a:t> à jour</a:t>
            </a:r>
          </a:p>
          <a:p>
            <a:pPr marL="211021" indent="-211021" defTabSz="914400" fontAlgn="base">
              <a:lnSpc>
                <a:spcPct val="80000"/>
              </a:lnSpc>
              <a:spcBef>
                <a:spcPts val="300"/>
              </a:spcBef>
              <a:spcAft>
                <a:spcPct val="0"/>
              </a:spcAft>
              <a:buClr>
                <a:srgbClr val="808080"/>
              </a:buClr>
              <a:buSzPct val="60000"/>
              <a:buFont typeface="Wingdings" panose="05000000000000000000" pitchFamily="2" charset="2"/>
              <a:buChar char="n"/>
              <a:defRPr/>
            </a:pPr>
            <a:r>
              <a:rPr lang="fr-FR" sz="1000" i="1" dirty="0" smtClean="0">
                <a:solidFill>
                  <a:srgbClr val="484848"/>
                </a:solidFill>
                <a:latin typeface="Calibri" pitchFamily="34" charset="0"/>
                <a:cs typeface="Calibri" pitchFamily="34" charset="0"/>
              </a:rPr>
              <a:t>Etudes d’agression</a:t>
            </a:r>
          </a:p>
          <a:p>
            <a:pPr marL="211021" indent="-211021" defTabSz="914400" fontAlgn="base">
              <a:lnSpc>
                <a:spcPct val="80000"/>
              </a:lnSpc>
              <a:spcBef>
                <a:spcPts val="300"/>
              </a:spcBef>
              <a:spcAft>
                <a:spcPct val="0"/>
              </a:spcAft>
              <a:buClr>
                <a:srgbClr val="808080"/>
              </a:buClr>
              <a:buSzPct val="60000"/>
              <a:buFont typeface="Wingdings" panose="05000000000000000000" pitchFamily="2" charset="2"/>
              <a:buChar char="n"/>
              <a:defRPr/>
            </a:pPr>
            <a:r>
              <a:rPr lang="fr-FR" sz="1000" i="1" dirty="0" smtClean="0">
                <a:solidFill>
                  <a:srgbClr val="484848"/>
                </a:solidFill>
                <a:latin typeface="Calibri" pitchFamily="34" charset="0"/>
                <a:cs typeface="Calibri" pitchFamily="34" charset="0"/>
              </a:rPr>
              <a:t>Gestion de colisage</a:t>
            </a:r>
          </a:p>
          <a:p>
            <a:pPr marL="87313" indent="-87313">
              <a:lnSpc>
                <a:spcPct val="90000"/>
              </a:lnSpc>
              <a:spcBef>
                <a:spcPts val="300"/>
              </a:spcBef>
              <a:spcAft>
                <a:spcPts val="600"/>
              </a:spcAft>
              <a:buClr>
                <a:srgbClr val="C00000"/>
              </a:buClr>
              <a:buFont typeface="Wingdings" pitchFamily="2" charset="2"/>
              <a:buChar char="§"/>
              <a:defRPr/>
            </a:pPr>
            <a:endParaRPr lang="fr-FR" sz="1000" dirty="0">
              <a:latin typeface="Calibri" pitchFamily="34" charset="0"/>
              <a:cs typeface="Calibri" pitchFamily="34" charset="0"/>
            </a:endParaRPr>
          </a:p>
        </p:txBody>
      </p:sp>
      <p:pic>
        <p:nvPicPr>
          <p:cNvPr id="41" name="Image 7"/>
          <p:cNvPicPr>
            <a:picLocks/>
          </p:cNvPicPr>
          <p:nvPr/>
        </p:nvPicPr>
        <p:blipFill rotWithShape="1">
          <a:blip r:embed="rId5" cstate="screen">
            <a:extLst>
              <a:ext uri="{28A0092B-C50C-407E-A947-70E740481C1C}">
                <a14:useLocalDpi xmlns:a14="http://schemas.microsoft.com/office/drawing/2010/main"/>
              </a:ext>
            </a:extLst>
          </a:blip>
          <a:srcRect/>
          <a:stretch/>
        </p:blipFill>
        <p:spPr bwMode="auto">
          <a:xfrm>
            <a:off x="3401773" y="3363132"/>
            <a:ext cx="936000" cy="720000"/>
          </a:xfrm>
          <a:prstGeom prst="rect">
            <a:avLst/>
          </a:prstGeom>
          <a:noFill/>
          <a:ln>
            <a:noFill/>
          </a:ln>
          <a:extLst/>
        </p:spPr>
      </p:pic>
      <p:sp>
        <p:nvSpPr>
          <p:cNvPr id="42" name="CPTKCHEVC1t01z14j0ca0cm00b01i01u00f08s01l00"/>
          <p:cNvSpPr/>
          <p:nvPr/>
        </p:nvSpPr>
        <p:spPr bwMode="auto">
          <a:xfrm>
            <a:off x="2526108" y="2757597"/>
            <a:ext cx="2050346" cy="180000"/>
          </a:xfrm>
          <a:prstGeom prst="homePlate">
            <a:avLst>
              <a:gd name="adj" fmla="val 30000"/>
            </a:avLst>
          </a:prstGeom>
          <a:no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lstStyle/>
          <a:p>
            <a:pPr algn="ctr">
              <a:lnSpc>
                <a:spcPct val="90000"/>
              </a:lnSpc>
              <a:spcBef>
                <a:spcPts val="369"/>
              </a:spcBef>
            </a:pPr>
            <a:r>
              <a:rPr lang="fr-FR" sz="1200" b="1" dirty="0" smtClean="0">
                <a:solidFill>
                  <a:schemeClr val="tx1"/>
                </a:solidFill>
                <a:latin typeface="Calibri" pitchFamily="34" charset="0"/>
              </a:rPr>
              <a:t>Gérer la géométrie d’une installation</a:t>
            </a:r>
            <a:endParaRPr lang="fr-FR" sz="1200" b="1" dirty="0">
              <a:solidFill>
                <a:schemeClr val="tx1"/>
              </a:solidFill>
              <a:latin typeface="Calibri" pitchFamily="34" charset="0"/>
            </a:endParaRPr>
          </a:p>
        </p:txBody>
      </p:sp>
      <p:sp>
        <p:nvSpPr>
          <p:cNvPr id="43" name="CPTKCHEVC1t01z14j0ca0cm00b01i01u00f08s01l00"/>
          <p:cNvSpPr/>
          <p:nvPr/>
        </p:nvSpPr>
        <p:spPr bwMode="auto">
          <a:xfrm>
            <a:off x="2626373" y="2363798"/>
            <a:ext cx="1910776" cy="358425"/>
          </a:xfrm>
          <a:prstGeom prst="homePlate">
            <a:avLst>
              <a:gd name="adj" fmla="val 30000"/>
            </a:avLst>
          </a:prstGeom>
          <a:no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spcBef>
                <a:spcPts val="369"/>
              </a:spcBef>
            </a:pPr>
            <a:r>
              <a:rPr lang="fr-FR" sz="1200" b="1" i="1" dirty="0">
                <a:solidFill>
                  <a:srgbClr val="C00000"/>
                </a:solidFill>
                <a:latin typeface="Calibri" pitchFamily="34" charset="0"/>
              </a:rPr>
              <a:t>Maquette </a:t>
            </a:r>
            <a:r>
              <a:rPr lang="fr-FR" sz="1200" b="1" i="1" dirty="0" smtClean="0">
                <a:solidFill>
                  <a:srgbClr val="C00000"/>
                </a:solidFill>
                <a:latin typeface="Calibri" pitchFamily="34" charset="0"/>
              </a:rPr>
              <a:t>Numérique Hybride</a:t>
            </a:r>
            <a:endParaRPr lang="fr-FR" sz="1200" b="1" i="1" dirty="0">
              <a:solidFill>
                <a:srgbClr val="C00000"/>
              </a:solidFill>
              <a:latin typeface="Calibri" pitchFamily="34" charset="0"/>
            </a:endParaRPr>
          </a:p>
        </p:txBody>
      </p:sp>
      <p:pic>
        <p:nvPicPr>
          <p:cNvPr id="44" name="Image 25" descr="photo3.png"/>
          <p:cNvPicPr>
            <a:picLocks noChangeAspect="1"/>
          </p:cNvPicPr>
          <p:nvPr/>
        </p:nvPicPr>
        <p:blipFill>
          <a:blip r:embed="rId6" cstate="print"/>
          <a:stretch>
            <a:fillRect/>
          </a:stretch>
        </p:blipFill>
        <p:spPr>
          <a:xfrm>
            <a:off x="670297" y="3709161"/>
            <a:ext cx="1552565" cy="1040924"/>
          </a:xfrm>
          <a:prstGeom prst="roundRect">
            <a:avLst/>
          </a:prstGeom>
        </p:spPr>
      </p:pic>
      <p:pic>
        <p:nvPicPr>
          <p:cNvPr id="45" name="Image 6"/>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bwMode="auto">
          <a:xfrm>
            <a:off x="2751720" y="3039252"/>
            <a:ext cx="936000" cy="694720"/>
          </a:xfrm>
          <a:prstGeom prst="rect">
            <a:avLst/>
          </a:prstGeom>
          <a:noFill/>
          <a:ln>
            <a:noFill/>
          </a:ln>
          <a:extLst/>
        </p:spPr>
      </p:pic>
      <p:sp>
        <p:nvSpPr>
          <p:cNvPr id="46" name="Rectangle 45"/>
          <p:cNvSpPr/>
          <p:nvPr/>
        </p:nvSpPr>
        <p:spPr bwMode="auto">
          <a:xfrm>
            <a:off x="444229" y="2988711"/>
            <a:ext cx="226068" cy="263766"/>
          </a:xfrm>
          <a:prstGeom prst="rect">
            <a:avLst/>
          </a:prstGeom>
          <a:solidFill>
            <a:schemeClr val="accent2"/>
          </a:solidFill>
          <a:ln w="19050"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200" b="1" i="0" u="none" strike="noStrike" cap="none" normalizeH="0" baseline="0" dirty="0" smtClean="0">
                <a:ln>
                  <a:noFill/>
                </a:ln>
                <a:solidFill>
                  <a:schemeClr val="bg1"/>
                </a:solidFill>
                <a:effectLst/>
                <a:latin typeface="Arial" pitchFamily="34" charset="0"/>
                <a:cs typeface="Arial" pitchFamily="34" charset="0"/>
              </a:rPr>
              <a:t>1</a:t>
            </a:r>
          </a:p>
        </p:txBody>
      </p:sp>
      <p:sp>
        <p:nvSpPr>
          <p:cNvPr id="47" name="Rectangle 46"/>
          <p:cNvSpPr/>
          <p:nvPr/>
        </p:nvSpPr>
        <p:spPr bwMode="auto">
          <a:xfrm>
            <a:off x="6755875" y="1124744"/>
            <a:ext cx="226068" cy="263766"/>
          </a:xfrm>
          <a:prstGeom prst="rect">
            <a:avLst/>
          </a:prstGeom>
          <a:solidFill>
            <a:schemeClr val="accent2"/>
          </a:solidFill>
          <a:ln w="19050"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200" b="1" i="0" u="none" strike="noStrike" cap="none" normalizeH="0" baseline="0" dirty="0" smtClean="0">
                <a:ln>
                  <a:noFill/>
                </a:ln>
                <a:solidFill>
                  <a:schemeClr val="bg1"/>
                </a:solidFill>
                <a:effectLst/>
                <a:latin typeface="Arial" pitchFamily="34" charset="0"/>
                <a:cs typeface="Arial" pitchFamily="34" charset="0"/>
              </a:rPr>
              <a:t>4</a:t>
            </a:r>
          </a:p>
        </p:txBody>
      </p:sp>
      <p:sp>
        <p:nvSpPr>
          <p:cNvPr id="48" name="Rectangle 47"/>
          <p:cNvSpPr/>
          <p:nvPr/>
        </p:nvSpPr>
        <p:spPr bwMode="auto">
          <a:xfrm>
            <a:off x="4644162" y="1730990"/>
            <a:ext cx="226068" cy="263766"/>
          </a:xfrm>
          <a:prstGeom prst="rect">
            <a:avLst/>
          </a:prstGeom>
          <a:solidFill>
            <a:schemeClr val="accent2"/>
          </a:solidFill>
          <a:ln w="19050"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200" b="1" i="0" u="none" strike="noStrike" cap="none" normalizeH="0" baseline="0" dirty="0" smtClean="0">
                <a:ln>
                  <a:noFill/>
                </a:ln>
                <a:solidFill>
                  <a:schemeClr val="bg1"/>
                </a:solidFill>
                <a:effectLst/>
                <a:latin typeface="Arial" pitchFamily="34" charset="0"/>
                <a:cs typeface="Arial" pitchFamily="34" charset="0"/>
              </a:rPr>
              <a:t>3</a:t>
            </a:r>
          </a:p>
        </p:txBody>
      </p:sp>
      <p:sp>
        <p:nvSpPr>
          <p:cNvPr id="49" name="Rectangle 48"/>
          <p:cNvSpPr/>
          <p:nvPr/>
        </p:nvSpPr>
        <p:spPr bwMode="auto">
          <a:xfrm>
            <a:off x="2548931" y="2319025"/>
            <a:ext cx="226068" cy="263766"/>
          </a:xfrm>
          <a:prstGeom prst="rect">
            <a:avLst/>
          </a:prstGeom>
          <a:solidFill>
            <a:schemeClr val="accent2"/>
          </a:solidFill>
          <a:ln w="19050" cap="flat" cmpd="sng" algn="ctr">
            <a:no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fr-FR" sz="1200" b="1" i="0" u="none" strike="noStrike" cap="none" normalizeH="0" baseline="0" dirty="0" smtClean="0">
                <a:ln>
                  <a:noFill/>
                </a:ln>
                <a:solidFill>
                  <a:schemeClr val="bg1"/>
                </a:solidFill>
                <a:effectLst/>
                <a:latin typeface="Arial" pitchFamily="34" charset="0"/>
                <a:cs typeface="Arial" pitchFamily="34" charset="0"/>
              </a:rPr>
              <a:t>2</a:t>
            </a:r>
          </a:p>
        </p:txBody>
      </p:sp>
    </p:spTree>
    <p:extLst>
      <p:ext uri="{BB962C8B-B14F-4D97-AF65-F5344CB8AC3E}">
        <p14:creationId xmlns:p14="http://schemas.microsoft.com/office/powerpoint/2010/main" val="95060255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Autres cas d’application : l’analyse d’images</a:t>
            </a:r>
            <a:endParaRPr lang="fr-FR" dirty="0"/>
          </a:p>
        </p:txBody>
      </p:sp>
      <p:sp>
        <p:nvSpPr>
          <p:cNvPr id="7" name="Espace réservé du contenu 2"/>
          <p:cNvSpPr>
            <a:spLocks noGrp="1"/>
          </p:cNvSpPr>
          <p:nvPr>
            <p:ph idx="1"/>
          </p:nvPr>
        </p:nvSpPr>
        <p:spPr>
          <a:xfrm>
            <a:off x="395287" y="1556792"/>
            <a:ext cx="8353425" cy="4680520"/>
          </a:xfrm>
        </p:spPr>
        <p:txBody>
          <a:bodyPr/>
          <a:lstStyle/>
          <a:p>
            <a:r>
              <a:rPr lang="fr-FR" sz="1800" dirty="0" smtClean="0"/>
              <a:t>Pour passer à l’étape « intelligente », </a:t>
            </a:r>
            <a:r>
              <a:rPr lang="fr-FR" sz="1800" dirty="0" err="1" smtClean="0"/>
              <a:t>ie</a:t>
            </a:r>
            <a:r>
              <a:rPr lang="fr-FR" sz="1800" dirty="0" smtClean="0"/>
              <a:t>. </a:t>
            </a:r>
            <a:r>
              <a:rPr lang="fr-FR" sz="1800" dirty="0"/>
              <a:t>f</a:t>
            </a:r>
            <a:r>
              <a:rPr lang="fr-FR" sz="1800" dirty="0" smtClean="0"/>
              <a:t>aire le lien entre des photos et des informations présentes dans les systèmes d’informations, il faut une clé commune ;</a:t>
            </a:r>
          </a:p>
          <a:p>
            <a:r>
              <a:rPr lang="fr-FR" sz="1800" dirty="0" smtClean="0"/>
              <a:t>Cette clé commune c’est le repère fonctionnel de chaque équipement :</a:t>
            </a:r>
          </a:p>
          <a:p>
            <a:pPr lvl="1"/>
            <a:r>
              <a:rPr lang="fr-FR" sz="1800" dirty="0" smtClean="0"/>
              <a:t>Présent dans les bases de données du SI ;</a:t>
            </a:r>
          </a:p>
          <a:p>
            <a:pPr lvl="1"/>
            <a:r>
              <a:rPr lang="fr-FR" sz="1800" dirty="0" smtClean="0"/>
              <a:t>Présent sur site sous forme d’étiquettes.</a:t>
            </a:r>
          </a:p>
          <a:p>
            <a:r>
              <a:rPr lang="fr-FR" sz="1800" dirty="0" smtClean="0"/>
              <a:t>L’association entre les 2 mondes peut être fait à la main par reconstitution en CAO 3D des objets physiques, à appliquer sur des centaines de milliers de photos</a:t>
            </a:r>
            <a:r>
              <a:rPr lang="is-IS" sz="1800" dirty="0" smtClean="0"/>
              <a:t>…</a:t>
            </a:r>
            <a:endParaRPr lang="fr-FR" sz="1800" dirty="0" smtClean="0"/>
          </a:p>
          <a:p>
            <a:r>
              <a:rPr lang="fr-FR" sz="1800" dirty="0" smtClean="0"/>
              <a:t>Ou par détection automatique.</a:t>
            </a:r>
            <a:endParaRPr lang="fr-FR" sz="1800" dirty="0"/>
          </a:p>
        </p:txBody>
      </p:sp>
    </p:spTree>
    <p:extLst>
      <p:ext uri="{BB962C8B-B14F-4D97-AF65-F5344CB8AC3E}">
        <p14:creationId xmlns:p14="http://schemas.microsoft.com/office/powerpoint/2010/main" val="75961456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Autres cas d’application : l’analyse d’images</a:t>
            </a:r>
            <a:endParaRPr lang="fr-FR" dirty="0"/>
          </a:p>
        </p:txBody>
      </p:sp>
      <p:pic>
        <p:nvPicPr>
          <p:cNvPr id="17" name="Imag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1268760"/>
            <a:ext cx="3467100" cy="5229225"/>
          </a:xfrm>
          <a:prstGeom prst="rect">
            <a:avLst/>
          </a:prstGeom>
        </p:spPr>
      </p:pic>
      <p:pic>
        <p:nvPicPr>
          <p:cNvPr id="18" name="Imag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8064" y="2348880"/>
            <a:ext cx="2476500" cy="1905000"/>
          </a:xfrm>
          <a:prstGeom prst="rect">
            <a:avLst/>
          </a:prstGeom>
        </p:spPr>
      </p:pic>
      <p:sp>
        <p:nvSpPr>
          <p:cNvPr id="19" name="Ellipse 18"/>
          <p:cNvSpPr/>
          <p:nvPr/>
        </p:nvSpPr>
        <p:spPr>
          <a:xfrm>
            <a:off x="2339752" y="2852936"/>
            <a:ext cx="792088" cy="79208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fr-FR" sz="1600" smtClean="0"/>
          </a:p>
        </p:txBody>
      </p:sp>
      <p:cxnSp>
        <p:nvCxnSpPr>
          <p:cNvPr id="21" name="Connecteur droit avec flèche 20"/>
          <p:cNvCxnSpPr>
            <a:stCxn id="19" idx="6"/>
          </p:cNvCxnSpPr>
          <p:nvPr/>
        </p:nvCxnSpPr>
        <p:spPr>
          <a:xfrm flipV="1">
            <a:off x="3131840" y="3212976"/>
            <a:ext cx="2376264" cy="36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99616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Autres cas d’application : l’analyse de planning d’arrêt de tranche</a:t>
            </a:r>
            <a:endParaRPr lang="fr-FR" dirty="0"/>
          </a:p>
        </p:txBody>
      </p:sp>
      <p:sp>
        <p:nvSpPr>
          <p:cNvPr id="7" name="Espace réservé du contenu 2"/>
          <p:cNvSpPr>
            <a:spLocks noGrp="1"/>
          </p:cNvSpPr>
          <p:nvPr>
            <p:ph idx="1"/>
          </p:nvPr>
        </p:nvSpPr>
        <p:spPr>
          <a:xfrm>
            <a:off x="395287" y="1556792"/>
            <a:ext cx="8353425" cy="4680520"/>
          </a:xfrm>
        </p:spPr>
        <p:txBody>
          <a:bodyPr/>
          <a:lstStyle/>
          <a:p>
            <a:r>
              <a:rPr lang="fr-FR" sz="1800" dirty="0" smtClean="0"/>
              <a:t>Un planning d’arrêt de tranche pour une visite décennale c’est 40000 à 50000 tâches ;</a:t>
            </a:r>
          </a:p>
          <a:p>
            <a:r>
              <a:rPr lang="fr-FR" sz="1800" dirty="0" smtClean="0"/>
              <a:t>La simulation d’un planning par l’utilisation d’un simulateur de systèmes complexe doit permettre de répondre des questions comme :</a:t>
            </a:r>
          </a:p>
          <a:p>
            <a:pPr lvl="1"/>
            <a:r>
              <a:rPr lang="fr-FR" sz="1800" dirty="0" smtClean="0"/>
              <a:t>Quels sont les conflits de ressources matérielles et humaines ?</a:t>
            </a:r>
          </a:p>
          <a:p>
            <a:pPr lvl="1"/>
            <a:r>
              <a:rPr lang="fr-FR" sz="1800" dirty="0" smtClean="0"/>
              <a:t>Quels est le taux d’occupation des équipes ?</a:t>
            </a:r>
          </a:p>
          <a:p>
            <a:pPr lvl="1"/>
            <a:r>
              <a:rPr lang="fr-FR" sz="1800" dirty="0" smtClean="0"/>
              <a:t>Quels sont les locaux les plus sensibles à sécuriser ?</a:t>
            </a:r>
          </a:p>
          <a:p>
            <a:pPr lvl="1"/>
            <a:r>
              <a:rPr lang="fr-FR" sz="1800" dirty="0" smtClean="0"/>
              <a:t>Que se passe-t-il si l’on augmente la taille des équipes ?</a:t>
            </a:r>
          </a:p>
          <a:p>
            <a:pPr lvl="1"/>
            <a:r>
              <a:rPr lang="fr-FR" sz="1800" dirty="0" smtClean="0"/>
              <a:t>Le planning est-il robuste aux aléas ?</a:t>
            </a:r>
            <a:endParaRPr lang="fr-FR" sz="1800" dirty="0"/>
          </a:p>
        </p:txBody>
      </p:sp>
    </p:spTree>
    <p:extLst>
      <p:ext uri="{BB962C8B-B14F-4D97-AF65-F5344CB8AC3E}">
        <p14:creationId xmlns:p14="http://schemas.microsoft.com/office/powerpoint/2010/main" val="168101595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Autres cas d’application : l’analyse de planning d’arrêt de tranche</a:t>
            </a:r>
            <a:endParaRPr lang="fr-FR" dirty="0"/>
          </a:p>
        </p:txBody>
      </p:sp>
      <p:sp>
        <p:nvSpPr>
          <p:cNvPr id="7" name="Espace réservé du contenu 2"/>
          <p:cNvSpPr>
            <a:spLocks noGrp="1"/>
          </p:cNvSpPr>
          <p:nvPr>
            <p:ph idx="1"/>
          </p:nvPr>
        </p:nvSpPr>
        <p:spPr>
          <a:xfrm>
            <a:off x="395287" y="1556792"/>
            <a:ext cx="8353425" cy="4680520"/>
          </a:xfrm>
        </p:spPr>
        <p:txBody>
          <a:bodyPr/>
          <a:lstStyle/>
          <a:p>
            <a:r>
              <a:rPr lang="fr-FR" sz="1800" dirty="0" smtClean="0"/>
              <a:t>Le principe du simulateur utilisé (The Cosmo </a:t>
            </a:r>
            <a:r>
              <a:rPr lang="fr-FR" sz="1800" dirty="0" err="1" smtClean="0"/>
              <a:t>Company</a:t>
            </a:r>
            <a:r>
              <a:rPr lang="fr-FR" sz="1800" dirty="0" smtClean="0"/>
              <a:t>) :</a:t>
            </a:r>
            <a:endParaRPr lang="fr-FR" sz="1800"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63078"/>
            <a:ext cx="9144000" cy="3953274"/>
          </a:xfrm>
          <a:prstGeom prst="rect">
            <a:avLst/>
          </a:prstGeom>
        </p:spPr>
      </p:pic>
    </p:spTree>
    <p:extLst>
      <p:ext uri="{BB962C8B-B14F-4D97-AF65-F5344CB8AC3E}">
        <p14:creationId xmlns:p14="http://schemas.microsoft.com/office/powerpoint/2010/main" val="5151645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Autres cas d’application : l’analyse de planning d’arrêt de tranche</a:t>
            </a:r>
            <a:endParaRPr lang="fr-FR" dirty="0"/>
          </a:p>
        </p:txBody>
      </p:sp>
      <p:sp>
        <p:nvSpPr>
          <p:cNvPr id="7" name="Espace réservé du contenu 2"/>
          <p:cNvSpPr>
            <a:spLocks noGrp="1"/>
          </p:cNvSpPr>
          <p:nvPr>
            <p:ph idx="1"/>
          </p:nvPr>
        </p:nvSpPr>
        <p:spPr>
          <a:xfrm>
            <a:off x="395287" y="1556792"/>
            <a:ext cx="8353425" cy="4680520"/>
          </a:xfrm>
        </p:spPr>
        <p:txBody>
          <a:bodyPr/>
          <a:lstStyle/>
          <a:p>
            <a:r>
              <a:rPr lang="fr-FR" sz="1800" dirty="0" smtClean="0"/>
              <a:t>Exemples de restitution :</a:t>
            </a:r>
            <a:endParaRPr lang="fr-FR" sz="1800"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9989" y="1268760"/>
            <a:ext cx="4102224" cy="2694598"/>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6605" y="3897052"/>
            <a:ext cx="5585795" cy="2757485"/>
          </a:xfrm>
          <a:prstGeom prst="rect">
            <a:avLst/>
          </a:prstGeom>
        </p:spPr>
      </p:pic>
      <p:pic>
        <p:nvPicPr>
          <p:cNvPr id="4" name="Imag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96" y="1844824"/>
            <a:ext cx="4280381" cy="2874764"/>
          </a:xfrm>
          <a:prstGeom prst="rect">
            <a:avLst/>
          </a:prstGeom>
        </p:spPr>
      </p:pic>
    </p:spTree>
    <p:extLst>
      <p:ext uri="{BB962C8B-B14F-4D97-AF65-F5344CB8AC3E}">
        <p14:creationId xmlns:p14="http://schemas.microsoft.com/office/powerpoint/2010/main" val="14193905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287" y="274638"/>
            <a:ext cx="8569201" cy="850106"/>
          </a:xfrm>
        </p:spPr>
        <p:txBody>
          <a:bodyPr/>
          <a:lstStyle/>
          <a:p>
            <a:r>
              <a:rPr lang="fr-FR" dirty="0" smtClean="0"/>
              <a:t>Améliorer la performance des installations : La </a:t>
            </a:r>
            <a:r>
              <a:rPr lang="fr-FR" smtClean="0"/>
              <a:t>maintenance préventive</a:t>
            </a:r>
            <a:endParaRPr lang="fr-FR" dirty="0"/>
          </a:p>
        </p:txBody>
      </p:sp>
      <p:pic>
        <p:nvPicPr>
          <p:cNvPr id="14" name="Image 13"/>
          <p:cNvPicPr>
            <a:picLocks noChangeAspect="1"/>
          </p:cNvPicPr>
          <p:nvPr/>
        </p:nvPicPr>
        <p:blipFill>
          <a:blip r:embed="rId3"/>
          <a:stretch>
            <a:fillRect/>
          </a:stretch>
        </p:blipFill>
        <p:spPr>
          <a:xfrm>
            <a:off x="899592" y="1366978"/>
            <a:ext cx="7776864" cy="4889518"/>
          </a:xfrm>
          <a:prstGeom prst="rect">
            <a:avLst/>
          </a:prstGeom>
        </p:spPr>
      </p:pic>
      <p:sp>
        <p:nvSpPr>
          <p:cNvPr id="15" name="Rectangle à coins arrondis 14"/>
          <p:cNvSpPr/>
          <p:nvPr/>
        </p:nvSpPr>
        <p:spPr>
          <a:xfrm>
            <a:off x="971600" y="2780928"/>
            <a:ext cx="5328592" cy="3475568"/>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fr-FR" sz="1600" b="1" dirty="0" smtClean="0">
                <a:solidFill>
                  <a:schemeClr val="tx2">
                    <a:lumMod val="50000"/>
                  </a:schemeClr>
                </a:solidFill>
              </a:rPr>
              <a:t>La maintenance traditionnelle</a:t>
            </a:r>
          </a:p>
        </p:txBody>
      </p:sp>
      <p:sp>
        <p:nvSpPr>
          <p:cNvPr id="16" name="Rectangle à coins arrondis 15"/>
          <p:cNvSpPr/>
          <p:nvPr/>
        </p:nvSpPr>
        <p:spPr>
          <a:xfrm>
            <a:off x="6300192" y="2204864"/>
            <a:ext cx="2520280" cy="345638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lstStyle/>
          <a:p>
            <a:r>
              <a:rPr lang="fr-FR" sz="1600" b="1" dirty="0" smtClean="0">
                <a:solidFill>
                  <a:schemeClr val="tx2">
                    <a:lumMod val="50000"/>
                  </a:schemeClr>
                </a:solidFill>
              </a:rPr>
              <a:t>Les nouvelles manières faire de la maintenance</a:t>
            </a:r>
          </a:p>
        </p:txBody>
      </p:sp>
    </p:spTree>
    <p:extLst>
      <p:ext uri="{BB962C8B-B14F-4D97-AF65-F5344CB8AC3E}">
        <p14:creationId xmlns:p14="http://schemas.microsoft.com/office/powerpoint/2010/main" val="9023455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287" y="274638"/>
            <a:ext cx="8497193" cy="1210146"/>
          </a:xfrm>
        </p:spPr>
        <p:txBody>
          <a:bodyPr/>
          <a:lstStyle/>
          <a:p>
            <a:r>
              <a:rPr lang="fr-FR" dirty="0" smtClean="0"/>
              <a:t>Un exemple de maintenance prédictive : la détection précoce d’anomalies</a:t>
            </a:r>
            <a:endParaRPr lang="fr-FR" sz="2000" dirty="0"/>
          </a:p>
        </p:txBody>
      </p:sp>
      <p:sp>
        <p:nvSpPr>
          <p:cNvPr id="7" name="Espace réservé du contenu 2"/>
          <p:cNvSpPr>
            <a:spLocks noGrp="1"/>
          </p:cNvSpPr>
          <p:nvPr>
            <p:ph idx="1"/>
          </p:nvPr>
        </p:nvSpPr>
        <p:spPr>
          <a:xfrm>
            <a:off x="395287" y="1556792"/>
            <a:ext cx="8353425" cy="4176464"/>
          </a:xfrm>
        </p:spPr>
        <p:txBody>
          <a:bodyPr/>
          <a:lstStyle/>
          <a:p>
            <a:endParaRPr lang="fr-FR" sz="1800" dirty="0"/>
          </a:p>
          <a:p>
            <a:endParaRPr lang="fr-FR" sz="1800" dirty="0" smtClean="0"/>
          </a:p>
        </p:txBody>
      </p:sp>
      <p:sp>
        <p:nvSpPr>
          <p:cNvPr id="4" name="Espace réservé du contenu 2"/>
          <p:cNvSpPr txBox="1">
            <a:spLocks/>
          </p:cNvSpPr>
          <p:nvPr/>
        </p:nvSpPr>
        <p:spPr>
          <a:xfrm>
            <a:off x="395287" y="1484784"/>
            <a:ext cx="8353425" cy="4088249"/>
          </a:xfrm>
          <a:prstGeom prst="rect">
            <a:avLst/>
          </a:prstGeom>
        </p:spPr>
        <p:txBody>
          <a:bodyPr vert="horz" lIns="36000" tIns="0" rIns="36000" bIns="0" rtlCol="0">
            <a:noAutofit/>
          </a:bodyPr>
          <a:lstStyle>
            <a:lvl1pPr marL="179388" indent="-179388" algn="l" defTabSz="914400" rtl="0" eaLnBrk="1" latinLnBrk="0" hangingPunct="1">
              <a:spcBef>
                <a:spcPts val="1800"/>
              </a:spcBef>
              <a:buClr>
                <a:schemeClr val="accent1"/>
              </a:buClr>
              <a:buFont typeface="Wingdings" pitchFamily="2" charset="2"/>
              <a:buChar char=""/>
              <a:defRPr sz="1600" b="1" kern="1200">
                <a:solidFill>
                  <a:schemeClr val="tx1"/>
                </a:solidFill>
                <a:latin typeface="+mn-lt"/>
                <a:ea typeface="+mn-ea"/>
                <a:cs typeface="+mn-cs"/>
              </a:defRPr>
            </a:lvl1pPr>
            <a:lvl2pPr marL="360000" indent="-180000" algn="l" defTabSz="914400" rtl="0" eaLnBrk="1" latinLnBrk="0" hangingPunct="1">
              <a:spcBef>
                <a:spcPts val="600"/>
              </a:spcBef>
              <a:buClr>
                <a:schemeClr val="accent1"/>
              </a:buClr>
              <a:buSzPct val="50000"/>
              <a:buFont typeface="Wingdings" pitchFamily="2" charset="2"/>
              <a:buChar char=""/>
              <a:defRPr sz="1600" kern="1200">
                <a:solidFill>
                  <a:schemeClr val="tx1"/>
                </a:solidFill>
                <a:latin typeface="+mn-lt"/>
                <a:ea typeface="+mn-ea"/>
                <a:cs typeface="+mn-cs"/>
              </a:defRPr>
            </a:lvl2pPr>
            <a:lvl3pPr marL="540000" indent="-180000" algn="l" defTabSz="914400" rtl="0" eaLnBrk="1" latinLnBrk="0" hangingPunct="1">
              <a:spcBef>
                <a:spcPts val="300"/>
              </a:spcBef>
              <a:buClr>
                <a:schemeClr val="accent1"/>
              </a:buClr>
              <a:buFont typeface="Arial" pitchFamily="34" charset="0"/>
              <a:buChar char="•"/>
              <a:defRPr sz="1400" kern="1200">
                <a:solidFill>
                  <a:schemeClr val="tx1"/>
                </a:solidFill>
                <a:latin typeface="+mn-lt"/>
                <a:ea typeface="+mn-ea"/>
                <a:cs typeface="+mn-cs"/>
              </a:defRPr>
            </a:lvl3pPr>
            <a:lvl4pPr marL="720000" indent="-144000" algn="l" defTabSz="914400" rtl="0" eaLnBrk="1" latinLnBrk="0" hangingPunct="1">
              <a:spcBef>
                <a:spcPts val="0"/>
              </a:spcBef>
              <a:buFont typeface="Arial" pitchFamily="34" charset="0"/>
              <a:buChar char="–"/>
              <a:defRPr sz="1200" kern="1200">
                <a:solidFill>
                  <a:schemeClr val="tx1"/>
                </a:solidFill>
                <a:latin typeface="+mn-lt"/>
                <a:ea typeface="+mn-ea"/>
                <a:cs typeface="+mn-cs"/>
              </a:defRPr>
            </a:lvl4pPr>
            <a:lvl5pPr marL="864000" indent="-108000" algn="l" defTabSz="914400" rtl="0" eaLnBrk="1" latinLnBrk="0" hangingPunct="1">
              <a:spcBef>
                <a:spcPts val="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800" dirty="0" smtClean="0"/>
              <a:t>Utilisation de l’outil PRISM de Schneider Electric ;</a:t>
            </a:r>
          </a:p>
          <a:p>
            <a:r>
              <a:rPr lang="fr-FR" sz="1800" dirty="0" smtClean="0"/>
              <a:t>Une démarche initiée il y a 5 ans ;</a:t>
            </a:r>
          </a:p>
          <a:p>
            <a:r>
              <a:rPr lang="fr-FR" sz="1800" dirty="0" smtClean="0"/>
              <a:t>Une organisation à 3 niveaux sur les parc thermique, hydraulique et nucléaire :</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399" y="3140968"/>
            <a:ext cx="7823200" cy="3213100"/>
          </a:xfrm>
          <a:prstGeom prst="rect">
            <a:avLst/>
          </a:prstGeom>
        </p:spPr>
      </p:pic>
    </p:spTree>
    <p:extLst>
      <p:ext uri="{BB962C8B-B14F-4D97-AF65-F5344CB8AC3E}">
        <p14:creationId xmlns:p14="http://schemas.microsoft.com/office/powerpoint/2010/main" val="7045833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287" y="274638"/>
            <a:ext cx="8497193" cy="850106"/>
          </a:xfrm>
        </p:spPr>
        <p:txBody>
          <a:bodyPr/>
          <a:lstStyle/>
          <a:p>
            <a:r>
              <a:rPr lang="fr-FR" dirty="0" smtClean="0"/>
              <a:t>La détection précoce d’anomalies</a:t>
            </a:r>
            <a:br>
              <a:rPr lang="fr-FR" dirty="0" smtClean="0"/>
            </a:br>
            <a:r>
              <a:rPr lang="fr-FR" sz="2000" dirty="0" smtClean="0"/>
              <a:t>principe</a:t>
            </a:r>
            <a:endParaRPr lang="fr-FR" dirty="0"/>
          </a:p>
        </p:txBody>
      </p:sp>
      <p:sp>
        <p:nvSpPr>
          <p:cNvPr id="7" name="Espace réservé du contenu 2"/>
          <p:cNvSpPr>
            <a:spLocks noGrp="1"/>
          </p:cNvSpPr>
          <p:nvPr>
            <p:ph idx="1"/>
          </p:nvPr>
        </p:nvSpPr>
        <p:spPr>
          <a:xfrm>
            <a:off x="395287" y="1556792"/>
            <a:ext cx="8353425" cy="4176464"/>
          </a:xfrm>
        </p:spPr>
        <p:txBody>
          <a:bodyPr/>
          <a:lstStyle/>
          <a:p>
            <a:endParaRPr lang="fr-FR" sz="1800" dirty="0"/>
          </a:p>
          <a:p>
            <a:endParaRPr lang="fr-FR" sz="1800" dirty="0" smtClean="0"/>
          </a:p>
        </p:txBody>
      </p:sp>
      <p:sp>
        <p:nvSpPr>
          <p:cNvPr id="4" name="Espace réservé du contenu 2"/>
          <p:cNvSpPr txBox="1">
            <a:spLocks/>
          </p:cNvSpPr>
          <p:nvPr/>
        </p:nvSpPr>
        <p:spPr>
          <a:xfrm>
            <a:off x="395287" y="1484784"/>
            <a:ext cx="8353425" cy="4088249"/>
          </a:xfrm>
          <a:prstGeom prst="rect">
            <a:avLst/>
          </a:prstGeom>
        </p:spPr>
        <p:txBody>
          <a:bodyPr vert="horz" lIns="36000" tIns="0" rIns="36000" bIns="0" rtlCol="0">
            <a:noAutofit/>
          </a:bodyPr>
          <a:lstStyle>
            <a:lvl1pPr marL="179388" indent="-179388" algn="l" defTabSz="914400" rtl="0" eaLnBrk="1" latinLnBrk="0" hangingPunct="1">
              <a:spcBef>
                <a:spcPts val="1800"/>
              </a:spcBef>
              <a:buClr>
                <a:schemeClr val="accent1"/>
              </a:buClr>
              <a:buFont typeface="Wingdings" pitchFamily="2" charset="2"/>
              <a:buChar char=""/>
              <a:defRPr sz="1600" b="1" kern="1200">
                <a:solidFill>
                  <a:schemeClr val="tx1"/>
                </a:solidFill>
                <a:latin typeface="+mn-lt"/>
                <a:ea typeface="+mn-ea"/>
                <a:cs typeface="+mn-cs"/>
              </a:defRPr>
            </a:lvl1pPr>
            <a:lvl2pPr marL="360000" indent="-180000" algn="l" defTabSz="914400" rtl="0" eaLnBrk="1" latinLnBrk="0" hangingPunct="1">
              <a:spcBef>
                <a:spcPts val="600"/>
              </a:spcBef>
              <a:buClr>
                <a:schemeClr val="accent1"/>
              </a:buClr>
              <a:buSzPct val="50000"/>
              <a:buFont typeface="Wingdings" pitchFamily="2" charset="2"/>
              <a:buChar char=""/>
              <a:defRPr sz="1600" kern="1200">
                <a:solidFill>
                  <a:schemeClr val="tx1"/>
                </a:solidFill>
                <a:latin typeface="+mn-lt"/>
                <a:ea typeface="+mn-ea"/>
                <a:cs typeface="+mn-cs"/>
              </a:defRPr>
            </a:lvl2pPr>
            <a:lvl3pPr marL="540000" indent="-180000" algn="l" defTabSz="914400" rtl="0" eaLnBrk="1" latinLnBrk="0" hangingPunct="1">
              <a:spcBef>
                <a:spcPts val="300"/>
              </a:spcBef>
              <a:buClr>
                <a:schemeClr val="accent1"/>
              </a:buClr>
              <a:buFont typeface="Arial" pitchFamily="34" charset="0"/>
              <a:buChar char="•"/>
              <a:defRPr sz="1400" kern="1200">
                <a:solidFill>
                  <a:schemeClr val="tx1"/>
                </a:solidFill>
                <a:latin typeface="+mn-lt"/>
                <a:ea typeface="+mn-ea"/>
                <a:cs typeface="+mn-cs"/>
              </a:defRPr>
            </a:lvl3pPr>
            <a:lvl4pPr marL="720000" indent="-144000" algn="l" defTabSz="914400" rtl="0" eaLnBrk="1" latinLnBrk="0" hangingPunct="1">
              <a:spcBef>
                <a:spcPts val="0"/>
              </a:spcBef>
              <a:buFont typeface="Arial" pitchFamily="34" charset="0"/>
              <a:buChar char="–"/>
              <a:defRPr sz="1200" kern="1200">
                <a:solidFill>
                  <a:schemeClr val="tx1"/>
                </a:solidFill>
                <a:latin typeface="+mn-lt"/>
                <a:ea typeface="+mn-ea"/>
                <a:cs typeface="+mn-cs"/>
              </a:defRPr>
            </a:lvl4pPr>
            <a:lvl5pPr marL="864000" indent="-108000" algn="l" defTabSz="914400" rtl="0" eaLnBrk="1" latinLnBrk="0" hangingPunct="1">
              <a:spcBef>
                <a:spcPts val="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800" dirty="0"/>
              <a:t>M</a:t>
            </a:r>
            <a:r>
              <a:rPr lang="fr-FR" sz="1800" dirty="0" smtClean="0"/>
              <a:t>odélisation </a:t>
            </a:r>
            <a:r>
              <a:rPr lang="fr-FR" sz="1800" dirty="0"/>
              <a:t>du comportement « normal » ou attendu d’un matériel, à partir de données de fonctionnement ou « d’ apprentissage » saines. La comparaison d’une mesure prédite (ex . Sonde de température alternateur) avec la mesure réelle permet de détecter une amorce de défaillance.</a:t>
            </a:r>
            <a:endParaRPr lang="fr-FR" sz="1800" dirty="0" smtClean="0"/>
          </a:p>
        </p:txBody>
      </p:sp>
      <p:cxnSp>
        <p:nvCxnSpPr>
          <p:cNvPr id="32" name="Connecteur droit avec flèche 31"/>
          <p:cNvCxnSpPr/>
          <p:nvPr/>
        </p:nvCxnSpPr>
        <p:spPr>
          <a:xfrm flipV="1">
            <a:off x="1475160" y="3788345"/>
            <a:ext cx="0" cy="187325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33" name="Connecteur droit avec flèche 32"/>
          <p:cNvCxnSpPr/>
          <p:nvPr/>
        </p:nvCxnSpPr>
        <p:spPr>
          <a:xfrm flipV="1">
            <a:off x="1475160" y="5661595"/>
            <a:ext cx="6121400" cy="7938"/>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34" name="ZoneTexte 8"/>
          <p:cNvSpPr txBox="1">
            <a:spLocks noChangeArrowheads="1"/>
          </p:cNvSpPr>
          <p:nvPr/>
        </p:nvSpPr>
        <p:spPr bwMode="auto">
          <a:xfrm>
            <a:off x="7458448" y="5329808"/>
            <a:ext cx="100806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36000" bIns="0">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fr-FR" altLang="fr-FR" sz="1600" b="1">
                <a:solidFill>
                  <a:srgbClr val="FFC000"/>
                </a:solidFill>
              </a:rPr>
              <a:t>Temps </a:t>
            </a:r>
          </a:p>
        </p:txBody>
      </p:sp>
      <p:sp>
        <p:nvSpPr>
          <p:cNvPr id="35" name="ZoneTexte 9"/>
          <p:cNvSpPr txBox="1">
            <a:spLocks noChangeArrowheads="1"/>
          </p:cNvSpPr>
          <p:nvPr/>
        </p:nvSpPr>
        <p:spPr bwMode="auto">
          <a:xfrm>
            <a:off x="611560" y="3501008"/>
            <a:ext cx="27368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36000" bIns="0">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fr-FR" altLang="fr-FR" sz="1600" b="1" dirty="0">
                <a:solidFill>
                  <a:srgbClr val="FFC000"/>
                </a:solidFill>
              </a:rPr>
              <a:t>Température alternateur</a:t>
            </a:r>
          </a:p>
        </p:txBody>
      </p:sp>
      <p:sp>
        <p:nvSpPr>
          <p:cNvPr id="36" name="Forme libre 35"/>
          <p:cNvSpPr/>
          <p:nvPr/>
        </p:nvSpPr>
        <p:spPr>
          <a:xfrm>
            <a:off x="1502148" y="4709095"/>
            <a:ext cx="5903912" cy="808038"/>
          </a:xfrm>
          <a:custGeom>
            <a:avLst/>
            <a:gdLst>
              <a:gd name="connsiteX0" fmla="*/ 0 w 5904412"/>
              <a:gd name="connsiteY0" fmla="*/ 724989 h 807720"/>
              <a:gd name="connsiteX1" fmla="*/ 287383 w 5904412"/>
              <a:gd name="connsiteY1" fmla="*/ 633549 h 807720"/>
              <a:gd name="connsiteX2" fmla="*/ 1018903 w 5904412"/>
              <a:gd name="connsiteY2" fmla="*/ 790303 h 807720"/>
              <a:gd name="connsiteX3" fmla="*/ 1541417 w 5904412"/>
              <a:gd name="connsiteY3" fmla="*/ 555172 h 807720"/>
              <a:gd name="connsiteX4" fmla="*/ 2246811 w 5904412"/>
              <a:gd name="connsiteY4" fmla="*/ 685800 h 807720"/>
              <a:gd name="connsiteX5" fmla="*/ 2612571 w 5904412"/>
              <a:gd name="connsiteY5" fmla="*/ 489857 h 807720"/>
              <a:gd name="connsiteX6" fmla="*/ 2860766 w 5904412"/>
              <a:gd name="connsiteY6" fmla="*/ 777240 h 807720"/>
              <a:gd name="connsiteX7" fmla="*/ 3135086 w 5904412"/>
              <a:gd name="connsiteY7" fmla="*/ 529046 h 807720"/>
              <a:gd name="connsiteX8" fmla="*/ 3592286 w 5904412"/>
              <a:gd name="connsiteY8" fmla="*/ 424543 h 807720"/>
              <a:gd name="connsiteX9" fmla="*/ 3905794 w 5904412"/>
              <a:gd name="connsiteY9" fmla="*/ 777240 h 807720"/>
              <a:gd name="connsiteX10" fmla="*/ 4323806 w 5904412"/>
              <a:gd name="connsiteY10" fmla="*/ 607423 h 807720"/>
              <a:gd name="connsiteX11" fmla="*/ 4689566 w 5904412"/>
              <a:gd name="connsiteY11" fmla="*/ 45720 h 807720"/>
              <a:gd name="connsiteX12" fmla="*/ 5708469 w 5904412"/>
              <a:gd name="connsiteY12" fmla="*/ 333103 h 807720"/>
              <a:gd name="connsiteX13" fmla="*/ 5865223 w 5904412"/>
              <a:gd name="connsiteY13" fmla="*/ 424543 h 8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04412" h="807720">
                <a:moveTo>
                  <a:pt x="0" y="724989"/>
                </a:moveTo>
                <a:cubicBezTo>
                  <a:pt x="58783" y="673826"/>
                  <a:pt x="117566" y="622663"/>
                  <a:pt x="287383" y="633549"/>
                </a:cubicBezTo>
                <a:cubicBezTo>
                  <a:pt x="457200" y="644435"/>
                  <a:pt x="809897" y="803366"/>
                  <a:pt x="1018903" y="790303"/>
                </a:cubicBezTo>
                <a:cubicBezTo>
                  <a:pt x="1227909" y="777240"/>
                  <a:pt x="1336766" y="572589"/>
                  <a:pt x="1541417" y="555172"/>
                </a:cubicBezTo>
                <a:cubicBezTo>
                  <a:pt x="1746068" y="537755"/>
                  <a:pt x="2068285" y="696686"/>
                  <a:pt x="2246811" y="685800"/>
                </a:cubicBezTo>
                <a:cubicBezTo>
                  <a:pt x="2425337" y="674914"/>
                  <a:pt x="2510245" y="474617"/>
                  <a:pt x="2612571" y="489857"/>
                </a:cubicBezTo>
                <a:cubicBezTo>
                  <a:pt x="2714897" y="505097"/>
                  <a:pt x="2773680" y="770709"/>
                  <a:pt x="2860766" y="777240"/>
                </a:cubicBezTo>
                <a:cubicBezTo>
                  <a:pt x="2947852" y="783771"/>
                  <a:pt x="3013166" y="587829"/>
                  <a:pt x="3135086" y="529046"/>
                </a:cubicBezTo>
                <a:cubicBezTo>
                  <a:pt x="3257006" y="470263"/>
                  <a:pt x="3463835" y="383177"/>
                  <a:pt x="3592286" y="424543"/>
                </a:cubicBezTo>
                <a:cubicBezTo>
                  <a:pt x="3720737" y="465909"/>
                  <a:pt x="3783874" y="746760"/>
                  <a:pt x="3905794" y="777240"/>
                </a:cubicBezTo>
                <a:cubicBezTo>
                  <a:pt x="4027714" y="807720"/>
                  <a:pt x="4193177" y="729343"/>
                  <a:pt x="4323806" y="607423"/>
                </a:cubicBezTo>
                <a:cubicBezTo>
                  <a:pt x="4454435" y="485503"/>
                  <a:pt x="4458789" y="91440"/>
                  <a:pt x="4689566" y="45720"/>
                </a:cubicBezTo>
                <a:cubicBezTo>
                  <a:pt x="4920343" y="0"/>
                  <a:pt x="5512526" y="269966"/>
                  <a:pt x="5708469" y="333103"/>
                </a:cubicBezTo>
                <a:cubicBezTo>
                  <a:pt x="5904412" y="396240"/>
                  <a:pt x="5884817" y="410391"/>
                  <a:pt x="5865223" y="424543"/>
                </a:cubicBezTo>
              </a:path>
            </a:pathLst>
          </a:custGeom>
          <a:ln w="31750">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fr-FR" dirty="0"/>
          </a:p>
        </p:txBody>
      </p:sp>
      <p:sp>
        <p:nvSpPr>
          <p:cNvPr id="37" name="Forme libre 36"/>
          <p:cNvSpPr/>
          <p:nvPr/>
        </p:nvSpPr>
        <p:spPr>
          <a:xfrm>
            <a:off x="1527548" y="4209033"/>
            <a:ext cx="6213475" cy="1165225"/>
          </a:xfrm>
          <a:custGeom>
            <a:avLst/>
            <a:gdLst>
              <a:gd name="connsiteX0" fmla="*/ 0 w 5904412"/>
              <a:gd name="connsiteY0" fmla="*/ 724989 h 807720"/>
              <a:gd name="connsiteX1" fmla="*/ 287383 w 5904412"/>
              <a:gd name="connsiteY1" fmla="*/ 633549 h 807720"/>
              <a:gd name="connsiteX2" fmla="*/ 1018903 w 5904412"/>
              <a:gd name="connsiteY2" fmla="*/ 790303 h 807720"/>
              <a:gd name="connsiteX3" fmla="*/ 1541417 w 5904412"/>
              <a:gd name="connsiteY3" fmla="*/ 555172 h 807720"/>
              <a:gd name="connsiteX4" fmla="*/ 2246811 w 5904412"/>
              <a:gd name="connsiteY4" fmla="*/ 685800 h 807720"/>
              <a:gd name="connsiteX5" fmla="*/ 2612571 w 5904412"/>
              <a:gd name="connsiteY5" fmla="*/ 489857 h 807720"/>
              <a:gd name="connsiteX6" fmla="*/ 2860766 w 5904412"/>
              <a:gd name="connsiteY6" fmla="*/ 777240 h 807720"/>
              <a:gd name="connsiteX7" fmla="*/ 3135086 w 5904412"/>
              <a:gd name="connsiteY7" fmla="*/ 529046 h 807720"/>
              <a:gd name="connsiteX8" fmla="*/ 3592286 w 5904412"/>
              <a:gd name="connsiteY8" fmla="*/ 424543 h 807720"/>
              <a:gd name="connsiteX9" fmla="*/ 3905794 w 5904412"/>
              <a:gd name="connsiteY9" fmla="*/ 777240 h 807720"/>
              <a:gd name="connsiteX10" fmla="*/ 4323806 w 5904412"/>
              <a:gd name="connsiteY10" fmla="*/ 607423 h 807720"/>
              <a:gd name="connsiteX11" fmla="*/ 4689566 w 5904412"/>
              <a:gd name="connsiteY11" fmla="*/ 45720 h 807720"/>
              <a:gd name="connsiteX12" fmla="*/ 5708469 w 5904412"/>
              <a:gd name="connsiteY12" fmla="*/ 333103 h 807720"/>
              <a:gd name="connsiteX13" fmla="*/ 5865223 w 5904412"/>
              <a:gd name="connsiteY13" fmla="*/ 424543 h 807720"/>
              <a:gd name="connsiteX0" fmla="*/ 0 w 5904412"/>
              <a:gd name="connsiteY0" fmla="*/ 683758 h 762135"/>
              <a:gd name="connsiteX1" fmla="*/ 287383 w 5904412"/>
              <a:gd name="connsiteY1" fmla="*/ 592318 h 762135"/>
              <a:gd name="connsiteX2" fmla="*/ 1018903 w 5904412"/>
              <a:gd name="connsiteY2" fmla="*/ 749072 h 762135"/>
              <a:gd name="connsiteX3" fmla="*/ 1541417 w 5904412"/>
              <a:gd name="connsiteY3" fmla="*/ 513941 h 762135"/>
              <a:gd name="connsiteX4" fmla="*/ 2246811 w 5904412"/>
              <a:gd name="connsiteY4" fmla="*/ 644569 h 762135"/>
              <a:gd name="connsiteX5" fmla="*/ 2612571 w 5904412"/>
              <a:gd name="connsiteY5" fmla="*/ 448626 h 762135"/>
              <a:gd name="connsiteX6" fmla="*/ 2860766 w 5904412"/>
              <a:gd name="connsiteY6" fmla="*/ 736009 h 762135"/>
              <a:gd name="connsiteX7" fmla="*/ 3135086 w 5904412"/>
              <a:gd name="connsiteY7" fmla="*/ 487815 h 762135"/>
              <a:gd name="connsiteX8" fmla="*/ 3592286 w 5904412"/>
              <a:gd name="connsiteY8" fmla="*/ 383312 h 762135"/>
              <a:gd name="connsiteX9" fmla="*/ 3905794 w 5904412"/>
              <a:gd name="connsiteY9" fmla="*/ 736009 h 762135"/>
              <a:gd name="connsiteX10" fmla="*/ 4320480 w 5904412"/>
              <a:gd name="connsiteY10" fmla="*/ 318809 h 762135"/>
              <a:gd name="connsiteX11" fmla="*/ 4689566 w 5904412"/>
              <a:gd name="connsiteY11" fmla="*/ 4489 h 762135"/>
              <a:gd name="connsiteX12" fmla="*/ 5708469 w 5904412"/>
              <a:gd name="connsiteY12" fmla="*/ 291872 h 762135"/>
              <a:gd name="connsiteX13" fmla="*/ 5865223 w 5904412"/>
              <a:gd name="connsiteY13" fmla="*/ 383312 h 762135"/>
              <a:gd name="connsiteX0" fmla="*/ 0 w 5884817"/>
              <a:gd name="connsiteY0" fmla="*/ 1017510 h 1095887"/>
              <a:gd name="connsiteX1" fmla="*/ 287383 w 5884817"/>
              <a:gd name="connsiteY1" fmla="*/ 926070 h 1095887"/>
              <a:gd name="connsiteX2" fmla="*/ 1018903 w 5884817"/>
              <a:gd name="connsiteY2" fmla="*/ 1082824 h 1095887"/>
              <a:gd name="connsiteX3" fmla="*/ 1541417 w 5884817"/>
              <a:gd name="connsiteY3" fmla="*/ 847693 h 1095887"/>
              <a:gd name="connsiteX4" fmla="*/ 2246811 w 5884817"/>
              <a:gd name="connsiteY4" fmla="*/ 978321 h 1095887"/>
              <a:gd name="connsiteX5" fmla="*/ 2612571 w 5884817"/>
              <a:gd name="connsiteY5" fmla="*/ 782378 h 1095887"/>
              <a:gd name="connsiteX6" fmla="*/ 2860766 w 5884817"/>
              <a:gd name="connsiteY6" fmla="*/ 1069761 h 1095887"/>
              <a:gd name="connsiteX7" fmla="*/ 3135086 w 5884817"/>
              <a:gd name="connsiteY7" fmla="*/ 821567 h 1095887"/>
              <a:gd name="connsiteX8" fmla="*/ 3592286 w 5884817"/>
              <a:gd name="connsiteY8" fmla="*/ 717064 h 1095887"/>
              <a:gd name="connsiteX9" fmla="*/ 3905794 w 5884817"/>
              <a:gd name="connsiteY9" fmla="*/ 1069761 h 1095887"/>
              <a:gd name="connsiteX10" fmla="*/ 4320480 w 5884817"/>
              <a:gd name="connsiteY10" fmla="*/ 652561 h 1095887"/>
              <a:gd name="connsiteX11" fmla="*/ 4968552 w 5884817"/>
              <a:gd name="connsiteY11" fmla="*/ 4489 h 1095887"/>
              <a:gd name="connsiteX12" fmla="*/ 5708469 w 5884817"/>
              <a:gd name="connsiteY12" fmla="*/ 625624 h 1095887"/>
              <a:gd name="connsiteX13" fmla="*/ 5865223 w 5884817"/>
              <a:gd name="connsiteY13" fmla="*/ 717064 h 1095887"/>
              <a:gd name="connsiteX0" fmla="*/ 0 w 5982094"/>
              <a:gd name="connsiteY0" fmla="*/ 1073028 h 1151405"/>
              <a:gd name="connsiteX1" fmla="*/ 287383 w 5982094"/>
              <a:gd name="connsiteY1" fmla="*/ 981588 h 1151405"/>
              <a:gd name="connsiteX2" fmla="*/ 1018903 w 5982094"/>
              <a:gd name="connsiteY2" fmla="*/ 1138342 h 1151405"/>
              <a:gd name="connsiteX3" fmla="*/ 1541417 w 5982094"/>
              <a:gd name="connsiteY3" fmla="*/ 903211 h 1151405"/>
              <a:gd name="connsiteX4" fmla="*/ 2246811 w 5982094"/>
              <a:gd name="connsiteY4" fmla="*/ 1033839 h 1151405"/>
              <a:gd name="connsiteX5" fmla="*/ 2612571 w 5982094"/>
              <a:gd name="connsiteY5" fmla="*/ 837896 h 1151405"/>
              <a:gd name="connsiteX6" fmla="*/ 2860766 w 5982094"/>
              <a:gd name="connsiteY6" fmla="*/ 1125279 h 1151405"/>
              <a:gd name="connsiteX7" fmla="*/ 3135086 w 5982094"/>
              <a:gd name="connsiteY7" fmla="*/ 877085 h 1151405"/>
              <a:gd name="connsiteX8" fmla="*/ 3592286 w 5982094"/>
              <a:gd name="connsiteY8" fmla="*/ 772582 h 1151405"/>
              <a:gd name="connsiteX9" fmla="*/ 3905794 w 5982094"/>
              <a:gd name="connsiteY9" fmla="*/ 1125279 h 1151405"/>
              <a:gd name="connsiteX10" fmla="*/ 4320480 w 5982094"/>
              <a:gd name="connsiteY10" fmla="*/ 708079 h 1151405"/>
              <a:gd name="connsiteX11" fmla="*/ 4968552 w 5982094"/>
              <a:gd name="connsiteY11" fmla="*/ 60007 h 1151405"/>
              <a:gd name="connsiteX12" fmla="*/ 5832649 w 5982094"/>
              <a:gd name="connsiteY12" fmla="*/ 348039 h 1151405"/>
              <a:gd name="connsiteX13" fmla="*/ 5865223 w 5982094"/>
              <a:gd name="connsiteY13" fmla="*/ 772582 h 1151405"/>
              <a:gd name="connsiteX0" fmla="*/ 0 w 6111627"/>
              <a:gd name="connsiteY0" fmla="*/ 1073028 h 1151405"/>
              <a:gd name="connsiteX1" fmla="*/ 287383 w 6111627"/>
              <a:gd name="connsiteY1" fmla="*/ 981588 h 1151405"/>
              <a:gd name="connsiteX2" fmla="*/ 1018903 w 6111627"/>
              <a:gd name="connsiteY2" fmla="*/ 1138342 h 1151405"/>
              <a:gd name="connsiteX3" fmla="*/ 1541417 w 6111627"/>
              <a:gd name="connsiteY3" fmla="*/ 903211 h 1151405"/>
              <a:gd name="connsiteX4" fmla="*/ 2246811 w 6111627"/>
              <a:gd name="connsiteY4" fmla="*/ 1033839 h 1151405"/>
              <a:gd name="connsiteX5" fmla="*/ 2612571 w 6111627"/>
              <a:gd name="connsiteY5" fmla="*/ 837896 h 1151405"/>
              <a:gd name="connsiteX6" fmla="*/ 2860766 w 6111627"/>
              <a:gd name="connsiteY6" fmla="*/ 1125279 h 1151405"/>
              <a:gd name="connsiteX7" fmla="*/ 3135086 w 6111627"/>
              <a:gd name="connsiteY7" fmla="*/ 877085 h 1151405"/>
              <a:gd name="connsiteX8" fmla="*/ 3592286 w 6111627"/>
              <a:gd name="connsiteY8" fmla="*/ 772582 h 1151405"/>
              <a:gd name="connsiteX9" fmla="*/ 3905794 w 6111627"/>
              <a:gd name="connsiteY9" fmla="*/ 1125279 h 1151405"/>
              <a:gd name="connsiteX10" fmla="*/ 4320480 w 6111627"/>
              <a:gd name="connsiteY10" fmla="*/ 708079 h 1151405"/>
              <a:gd name="connsiteX11" fmla="*/ 4968552 w 6111627"/>
              <a:gd name="connsiteY11" fmla="*/ 60007 h 1151405"/>
              <a:gd name="connsiteX12" fmla="*/ 5832649 w 6111627"/>
              <a:gd name="connsiteY12" fmla="*/ 348039 h 1151405"/>
              <a:gd name="connsiteX13" fmla="*/ 5865223 w 6111627"/>
              <a:gd name="connsiteY13" fmla="*/ 772582 h 1151405"/>
              <a:gd name="connsiteX0" fmla="*/ 0 w 6212282"/>
              <a:gd name="connsiteY0" fmla="*/ 1073028 h 1151405"/>
              <a:gd name="connsiteX1" fmla="*/ 287383 w 6212282"/>
              <a:gd name="connsiteY1" fmla="*/ 981588 h 1151405"/>
              <a:gd name="connsiteX2" fmla="*/ 1018903 w 6212282"/>
              <a:gd name="connsiteY2" fmla="*/ 1138342 h 1151405"/>
              <a:gd name="connsiteX3" fmla="*/ 1541417 w 6212282"/>
              <a:gd name="connsiteY3" fmla="*/ 903211 h 1151405"/>
              <a:gd name="connsiteX4" fmla="*/ 2246811 w 6212282"/>
              <a:gd name="connsiteY4" fmla="*/ 1033839 h 1151405"/>
              <a:gd name="connsiteX5" fmla="*/ 2612571 w 6212282"/>
              <a:gd name="connsiteY5" fmla="*/ 837896 h 1151405"/>
              <a:gd name="connsiteX6" fmla="*/ 2860766 w 6212282"/>
              <a:gd name="connsiteY6" fmla="*/ 1125279 h 1151405"/>
              <a:gd name="connsiteX7" fmla="*/ 3135086 w 6212282"/>
              <a:gd name="connsiteY7" fmla="*/ 877085 h 1151405"/>
              <a:gd name="connsiteX8" fmla="*/ 3592286 w 6212282"/>
              <a:gd name="connsiteY8" fmla="*/ 772582 h 1151405"/>
              <a:gd name="connsiteX9" fmla="*/ 3905794 w 6212282"/>
              <a:gd name="connsiteY9" fmla="*/ 1125279 h 1151405"/>
              <a:gd name="connsiteX10" fmla="*/ 4320480 w 6212282"/>
              <a:gd name="connsiteY10" fmla="*/ 708079 h 1151405"/>
              <a:gd name="connsiteX11" fmla="*/ 4968552 w 6212282"/>
              <a:gd name="connsiteY11" fmla="*/ 60007 h 1151405"/>
              <a:gd name="connsiteX12" fmla="*/ 5832649 w 6212282"/>
              <a:gd name="connsiteY12" fmla="*/ 348039 h 1151405"/>
              <a:gd name="connsiteX13" fmla="*/ 6192688 w 6212282"/>
              <a:gd name="connsiteY13" fmla="*/ 636071 h 1151405"/>
              <a:gd name="connsiteX0" fmla="*/ 0 w 6212282"/>
              <a:gd name="connsiteY0" fmla="*/ 1099030 h 1177407"/>
              <a:gd name="connsiteX1" fmla="*/ 287383 w 6212282"/>
              <a:gd name="connsiteY1" fmla="*/ 1007590 h 1177407"/>
              <a:gd name="connsiteX2" fmla="*/ 1018903 w 6212282"/>
              <a:gd name="connsiteY2" fmla="*/ 1164344 h 1177407"/>
              <a:gd name="connsiteX3" fmla="*/ 1541417 w 6212282"/>
              <a:gd name="connsiteY3" fmla="*/ 929213 h 1177407"/>
              <a:gd name="connsiteX4" fmla="*/ 2246811 w 6212282"/>
              <a:gd name="connsiteY4" fmla="*/ 1059841 h 1177407"/>
              <a:gd name="connsiteX5" fmla="*/ 2612571 w 6212282"/>
              <a:gd name="connsiteY5" fmla="*/ 863898 h 1177407"/>
              <a:gd name="connsiteX6" fmla="*/ 2860766 w 6212282"/>
              <a:gd name="connsiteY6" fmla="*/ 1151281 h 1177407"/>
              <a:gd name="connsiteX7" fmla="*/ 3135086 w 6212282"/>
              <a:gd name="connsiteY7" fmla="*/ 903087 h 1177407"/>
              <a:gd name="connsiteX8" fmla="*/ 3592286 w 6212282"/>
              <a:gd name="connsiteY8" fmla="*/ 798584 h 1177407"/>
              <a:gd name="connsiteX9" fmla="*/ 3905794 w 6212282"/>
              <a:gd name="connsiteY9" fmla="*/ 1151281 h 1177407"/>
              <a:gd name="connsiteX10" fmla="*/ 4268066 w 6212282"/>
              <a:gd name="connsiteY10" fmla="*/ 890098 h 1177407"/>
              <a:gd name="connsiteX11" fmla="*/ 4968552 w 6212282"/>
              <a:gd name="connsiteY11" fmla="*/ 86009 h 1177407"/>
              <a:gd name="connsiteX12" fmla="*/ 5832649 w 6212282"/>
              <a:gd name="connsiteY12" fmla="*/ 374041 h 1177407"/>
              <a:gd name="connsiteX13" fmla="*/ 6192688 w 6212282"/>
              <a:gd name="connsiteY13" fmla="*/ 662073 h 1177407"/>
              <a:gd name="connsiteX0" fmla="*/ 0 w 6212282"/>
              <a:gd name="connsiteY0" fmla="*/ 1263798 h 1342175"/>
              <a:gd name="connsiteX1" fmla="*/ 287383 w 6212282"/>
              <a:gd name="connsiteY1" fmla="*/ 1172358 h 1342175"/>
              <a:gd name="connsiteX2" fmla="*/ 1018903 w 6212282"/>
              <a:gd name="connsiteY2" fmla="*/ 1329112 h 1342175"/>
              <a:gd name="connsiteX3" fmla="*/ 1541417 w 6212282"/>
              <a:gd name="connsiteY3" fmla="*/ 1093981 h 1342175"/>
              <a:gd name="connsiteX4" fmla="*/ 2246811 w 6212282"/>
              <a:gd name="connsiteY4" fmla="*/ 1224609 h 1342175"/>
              <a:gd name="connsiteX5" fmla="*/ 2612571 w 6212282"/>
              <a:gd name="connsiteY5" fmla="*/ 1028666 h 1342175"/>
              <a:gd name="connsiteX6" fmla="*/ 2860766 w 6212282"/>
              <a:gd name="connsiteY6" fmla="*/ 1316049 h 1342175"/>
              <a:gd name="connsiteX7" fmla="*/ 3135086 w 6212282"/>
              <a:gd name="connsiteY7" fmla="*/ 1067855 h 1342175"/>
              <a:gd name="connsiteX8" fmla="*/ 3592286 w 6212282"/>
              <a:gd name="connsiteY8" fmla="*/ 963352 h 1342175"/>
              <a:gd name="connsiteX9" fmla="*/ 3905794 w 6212282"/>
              <a:gd name="connsiteY9" fmla="*/ 1316049 h 1342175"/>
              <a:gd name="connsiteX10" fmla="*/ 4268066 w 6212282"/>
              <a:gd name="connsiteY10" fmla="*/ 1054866 h 1342175"/>
              <a:gd name="connsiteX11" fmla="*/ 4968552 w 6212282"/>
              <a:gd name="connsiteY11" fmla="*/ 250777 h 1342175"/>
              <a:gd name="connsiteX12" fmla="*/ 5924250 w 6212282"/>
              <a:gd name="connsiteY12" fmla="*/ 118762 h 1342175"/>
              <a:gd name="connsiteX13" fmla="*/ 6192688 w 6212282"/>
              <a:gd name="connsiteY13" fmla="*/ 826841 h 1342175"/>
              <a:gd name="connsiteX0" fmla="*/ 0 w 6735932"/>
              <a:gd name="connsiteY0" fmla="*/ 1263798 h 1342175"/>
              <a:gd name="connsiteX1" fmla="*/ 287383 w 6735932"/>
              <a:gd name="connsiteY1" fmla="*/ 1172358 h 1342175"/>
              <a:gd name="connsiteX2" fmla="*/ 1018903 w 6735932"/>
              <a:gd name="connsiteY2" fmla="*/ 1329112 h 1342175"/>
              <a:gd name="connsiteX3" fmla="*/ 1541417 w 6735932"/>
              <a:gd name="connsiteY3" fmla="*/ 1093981 h 1342175"/>
              <a:gd name="connsiteX4" fmla="*/ 2246811 w 6735932"/>
              <a:gd name="connsiteY4" fmla="*/ 1224609 h 1342175"/>
              <a:gd name="connsiteX5" fmla="*/ 2612571 w 6735932"/>
              <a:gd name="connsiteY5" fmla="*/ 1028666 h 1342175"/>
              <a:gd name="connsiteX6" fmla="*/ 2860766 w 6735932"/>
              <a:gd name="connsiteY6" fmla="*/ 1316049 h 1342175"/>
              <a:gd name="connsiteX7" fmla="*/ 3135086 w 6735932"/>
              <a:gd name="connsiteY7" fmla="*/ 1067855 h 1342175"/>
              <a:gd name="connsiteX8" fmla="*/ 3592286 w 6735932"/>
              <a:gd name="connsiteY8" fmla="*/ 963352 h 1342175"/>
              <a:gd name="connsiteX9" fmla="*/ 3905794 w 6735932"/>
              <a:gd name="connsiteY9" fmla="*/ 1316049 h 1342175"/>
              <a:gd name="connsiteX10" fmla="*/ 4268066 w 6735932"/>
              <a:gd name="connsiteY10" fmla="*/ 1054866 h 1342175"/>
              <a:gd name="connsiteX11" fmla="*/ 4968552 w 6735932"/>
              <a:gd name="connsiteY11" fmla="*/ 250777 h 1342175"/>
              <a:gd name="connsiteX12" fmla="*/ 5924250 w 6735932"/>
              <a:gd name="connsiteY12" fmla="*/ 118762 h 1342175"/>
              <a:gd name="connsiteX13" fmla="*/ 6716338 w 6735932"/>
              <a:gd name="connsiteY13" fmla="*/ 118762 h 1342175"/>
              <a:gd name="connsiteX0" fmla="*/ 0 w 6303884"/>
              <a:gd name="connsiteY0" fmla="*/ 1263798 h 1342175"/>
              <a:gd name="connsiteX1" fmla="*/ 287383 w 6303884"/>
              <a:gd name="connsiteY1" fmla="*/ 1172358 h 1342175"/>
              <a:gd name="connsiteX2" fmla="*/ 1018903 w 6303884"/>
              <a:gd name="connsiteY2" fmla="*/ 1329112 h 1342175"/>
              <a:gd name="connsiteX3" fmla="*/ 1541417 w 6303884"/>
              <a:gd name="connsiteY3" fmla="*/ 1093981 h 1342175"/>
              <a:gd name="connsiteX4" fmla="*/ 2246811 w 6303884"/>
              <a:gd name="connsiteY4" fmla="*/ 1224609 h 1342175"/>
              <a:gd name="connsiteX5" fmla="*/ 2612571 w 6303884"/>
              <a:gd name="connsiteY5" fmla="*/ 1028666 h 1342175"/>
              <a:gd name="connsiteX6" fmla="*/ 2860766 w 6303884"/>
              <a:gd name="connsiteY6" fmla="*/ 1316049 h 1342175"/>
              <a:gd name="connsiteX7" fmla="*/ 3135086 w 6303884"/>
              <a:gd name="connsiteY7" fmla="*/ 1067855 h 1342175"/>
              <a:gd name="connsiteX8" fmla="*/ 3592286 w 6303884"/>
              <a:gd name="connsiteY8" fmla="*/ 963352 h 1342175"/>
              <a:gd name="connsiteX9" fmla="*/ 3905794 w 6303884"/>
              <a:gd name="connsiteY9" fmla="*/ 1316049 h 1342175"/>
              <a:gd name="connsiteX10" fmla="*/ 4268066 w 6303884"/>
              <a:gd name="connsiteY10" fmla="*/ 1054866 h 1342175"/>
              <a:gd name="connsiteX11" fmla="*/ 4968552 w 6303884"/>
              <a:gd name="connsiteY11" fmla="*/ 250777 h 1342175"/>
              <a:gd name="connsiteX12" fmla="*/ 5924250 w 6303884"/>
              <a:gd name="connsiteY12" fmla="*/ 118762 h 1342175"/>
              <a:gd name="connsiteX13" fmla="*/ 6284290 w 6303884"/>
              <a:gd name="connsiteY13" fmla="*/ 334786 h 1342175"/>
              <a:gd name="connsiteX0" fmla="*/ 0 w 6303884"/>
              <a:gd name="connsiteY0" fmla="*/ 1263798 h 1343303"/>
              <a:gd name="connsiteX1" fmla="*/ 287383 w 6303884"/>
              <a:gd name="connsiteY1" fmla="*/ 1172358 h 1343303"/>
              <a:gd name="connsiteX2" fmla="*/ 1018903 w 6303884"/>
              <a:gd name="connsiteY2" fmla="*/ 1329112 h 1343303"/>
              <a:gd name="connsiteX3" fmla="*/ 1541417 w 6303884"/>
              <a:gd name="connsiteY3" fmla="*/ 1093981 h 1343303"/>
              <a:gd name="connsiteX4" fmla="*/ 2246811 w 6303884"/>
              <a:gd name="connsiteY4" fmla="*/ 1224609 h 1343303"/>
              <a:gd name="connsiteX5" fmla="*/ 2612571 w 6303884"/>
              <a:gd name="connsiteY5" fmla="*/ 1028666 h 1343303"/>
              <a:gd name="connsiteX6" fmla="*/ 2860766 w 6303884"/>
              <a:gd name="connsiteY6" fmla="*/ 1316049 h 1343303"/>
              <a:gd name="connsiteX7" fmla="*/ 3135086 w 6303884"/>
              <a:gd name="connsiteY7" fmla="*/ 1067855 h 1343303"/>
              <a:gd name="connsiteX8" fmla="*/ 3592286 w 6303884"/>
              <a:gd name="connsiteY8" fmla="*/ 963352 h 1343303"/>
              <a:gd name="connsiteX9" fmla="*/ 3905794 w 6303884"/>
              <a:gd name="connsiteY9" fmla="*/ 1316049 h 1343303"/>
              <a:gd name="connsiteX10" fmla="*/ 4196058 w 6303884"/>
              <a:gd name="connsiteY10" fmla="*/ 1126874 h 1343303"/>
              <a:gd name="connsiteX11" fmla="*/ 4968552 w 6303884"/>
              <a:gd name="connsiteY11" fmla="*/ 250777 h 1343303"/>
              <a:gd name="connsiteX12" fmla="*/ 5924250 w 6303884"/>
              <a:gd name="connsiteY12" fmla="*/ 118762 h 1343303"/>
              <a:gd name="connsiteX13" fmla="*/ 6284290 w 6303884"/>
              <a:gd name="connsiteY13" fmla="*/ 334786 h 1343303"/>
              <a:gd name="connsiteX0" fmla="*/ 0 w 6303884"/>
              <a:gd name="connsiteY0" fmla="*/ 1263798 h 1343303"/>
              <a:gd name="connsiteX1" fmla="*/ 287383 w 6303884"/>
              <a:gd name="connsiteY1" fmla="*/ 1172358 h 1343303"/>
              <a:gd name="connsiteX2" fmla="*/ 1018903 w 6303884"/>
              <a:gd name="connsiteY2" fmla="*/ 1329112 h 1343303"/>
              <a:gd name="connsiteX3" fmla="*/ 1541417 w 6303884"/>
              <a:gd name="connsiteY3" fmla="*/ 1093981 h 1343303"/>
              <a:gd name="connsiteX4" fmla="*/ 2246811 w 6303884"/>
              <a:gd name="connsiteY4" fmla="*/ 1224609 h 1343303"/>
              <a:gd name="connsiteX5" fmla="*/ 2612571 w 6303884"/>
              <a:gd name="connsiteY5" fmla="*/ 1028666 h 1343303"/>
              <a:gd name="connsiteX6" fmla="*/ 2860766 w 6303884"/>
              <a:gd name="connsiteY6" fmla="*/ 1316049 h 1343303"/>
              <a:gd name="connsiteX7" fmla="*/ 3135086 w 6303884"/>
              <a:gd name="connsiteY7" fmla="*/ 1067855 h 1343303"/>
              <a:gd name="connsiteX8" fmla="*/ 3592286 w 6303884"/>
              <a:gd name="connsiteY8" fmla="*/ 963352 h 1343303"/>
              <a:gd name="connsiteX9" fmla="*/ 3905794 w 6303884"/>
              <a:gd name="connsiteY9" fmla="*/ 1316049 h 1343303"/>
              <a:gd name="connsiteX10" fmla="*/ 4196058 w 6303884"/>
              <a:gd name="connsiteY10" fmla="*/ 1126874 h 1343303"/>
              <a:gd name="connsiteX11" fmla="*/ 4700114 w 6303884"/>
              <a:gd name="connsiteY11" fmla="*/ 334786 h 1343303"/>
              <a:gd name="connsiteX12" fmla="*/ 5924250 w 6303884"/>
              <a:gd name="connsiteY12" fmla="*/ 118762 h 1343303"/>
              <a:gd name="connsiteX13" fmla="*/ 6284290 w 6303884"/>
              <a:gd name="connsiteY13" fmla="*/ 334786 h 1343303"/>
              <a:gd name="connsiteX0" fmla="*/ 0 w 6303884"/>
              <a:gd name="connsiteY0" fmla="*/ 1191790 h 1271295"/>
              <a:gd name="connsiteX1" fmla="*/ 287383 w 6303884"/>
              <a:gd name="connsiteY1" fmla="*/ 1100350 h 1271295"/>
              <a:gd name="connsiteX2" fmla="*/ 1018903 w 6303884"/>
              <a:gd name="connsiteY2" fmla="*/ 1257104 h 1271295"/>
              <a:gd name="connsiteX3" fmla="*/ 1541417 w 6303884"/>
              <a:gd name="connsiteY3" fmla="*/ 1021973 h 1271295"/>
              <a:gd name="connsiteX4" fmla="*/ 2246811 w 6303884"/>
              <a:gd name="connsiteY4" fmla="*/ 1152601 h 1271295"/>
              <a:gd name="connsiteX5" fmla="*/ 2612571 w 6303884"/>
              <a:gd name="connsiteY5" fmla="*/ 956658 h 1271295"/>
              <a:gd name="connsiteX6" fmla="*/ 2860766 w 6303884"/>
              <a:gd name="connsiteY6" fmla="*/ 1244041 h 1271295"/>
              <a:gd name="connsiteX7" fmla="*/ 3135086 w 6303884"/>
              <a:gd name="connsiteY7" fmla="*/ 995847 h 1271295"/>
              <a:gd name="connsiteX8" fmla="*/ 3592286 w 6303884"/>
              <a:gd name="connsiteY8" fmla="*/ 891344 h 1271295"/>
              <a:gd name="connsiteX9" fmla="*/ 3905794 w 6303884"/>
              <a:gd name="connsiteY9" fmla="*/ 1244041 h 1271295"/>
              <a:gd name="connsiteX10" fmla="*/ 4196058 w 6303884"/>
              <a:gd name="connsiteY10" fmla="*/ 1054866 h 1271295"/>
              <a:gd name="connsiteX11" fmla="*/ 4700114 w 6303884"/>
              <a:gd name="connsiteY11" fmla="*/ 262778 h 1271295"/>
              <a:gd name="connsiteX12" fmla="*/ 5708226 w 6303884"/>
              <a:gd name="connsiteY12" fmla="*/ 118762 h 1271295"/>
              <a:gd name="connsiteX13" fmla="*/ 6284290 w 6303884"/>
              <a:gd name="connsiteY13" fmla="*/ 262778 h 1271295"/>
              <a:gd name="connsiteX0" fmla="*/ 0 w 6284290"/>
              <a:gd name="connsiteY0" fmla="*/ 1085029 h 1164534"/>
              <a:gd name="connsiteX1" fmla="*/ 287383 w 6284290"/>
              <a:gd name="connsiteY1" fmla="*/ 993589 h 1164534"/>
              <a:gd name="connsiteX2" fmla="*/ 1018903 w 6284290"/>
              <a:gd name="connsiteY2" fmla="*/ 1150343 h 1164534"/>
              <a:gd name="connsiteX3" fmla="*/ 1541417 w 6284290"/>
              <a:gd name="connsiteY3" fmla="*/ 915212 h 1164534"/>
              <a:gd name="connsiteX4" fmla="*/ 2246811 w 6284290"/>
              <a:gd name="connsiteY4" fmla="*/ 1045840 h 1164534"/>
              <a:gd name="connsiteX5" fmla="*/ 2612571 w 6284290"/>
              <a:gd name="connsiteY5" fmla="*/ 849897 h 1164534"/>
              <a:gd name="connsiteX6" fmla="*/ 2860766 w 6284290"/>
              <a:gd name="connsiteY6" fmla="*/ 1137280 h 1164534"/>
              <a:gd name="connsiteX7" fmla="*/ 3135086 w 6284290"/>
              <a:gd name="connsiteY7" fmla="*/ 889086 h 1164534"/>
              <a:gd name="connsiteX8" fmla="*/ 3592286 w 6284290"/>
              <a:gd name="connsiteY8" fmla="*/ 784583 h 1164534"/>
              <a:gd name="connsiteX9" fmla="*/ 3905794 w 6284290"/>
              <a:gd name="connsiteY9" fmla="*/ 1137280 h 1164534"/>
              <a:gd name="connsiteX10" fmla="*/ 4196058 w 6284290"/>
              <a:gd name="connsiteY10" fmla="*/ 948105 h 1164534"/>
              <a:gd name="connsiteX11" fmla="*/ 4700114 w 6284290"/>
              <a:gd name="connsiteY11" fmla="*/ 156017 h 1164534"/>
              <a:gd name="connsiteX12" fmla="*/ 5708226 w 6284290"/>
              <a:gd name="connsiteY12" fmla="*/ 12001 h 1164534"/>
              <a:gd name="connsiteX13" fmla="*/ 5996258 w 6284290"/>
              <a:gd name="connsiteY13" fmla="*/ 84009 h 1164534"/>
              <a:gd name="connsiteX14" fmla="*/ 6284290 w 6284290"/>
              <a:gd name="connsiteY14" fmla="*/ 156017 h 1164534"/>
              <a:gd name="connsiteX0" fmla="*/ 0 w 6284290"/>
              <a:gd name="connsiteY0" fmla="*/ 1085029 h 1164534"/>
              <a:gd name="connsiteX1" fmla="*/ 287383 w 6284290"/>
              <a:gd name="connsiteY1" fmla="*/ 993589 h 1164534"/>
              <a:gd name="connsiteX2" fmla="*/ 1018903 w 6284290"/>
              <a:gd name="connsiteY2" fmla="*/ 1150343 h 1164534"/>
              <a:gd name="connsiteX3" fmla="*/ 1541417 w 6284290"/>
              <a:gd name="connsiteY3" fmla="*/ 915212 h 1164534"/>
              <a:gd name="connsiteX4" fmla="*/ 2246811 w 6284290"/>
              <a:gd name="connsiteY4" fmla="*/ 1045840 h 1164534"/>
              <a:gd name="connsiteX5" fmla="*/ 2612571 w 6284290"/>
              <a:gd name="connsiteY5" fmla="*/ 849897 h 1164534"/>
              <a:gd name="connsiteX6" fmla="*/ 2860766 w 6284290"/>
              <a:gd name="connsiteY6" fmla="*/ 1137280 h 1164534"/>
              <a:gd name="connsiteX7" fmla="*/ 3135086 w 6284290"/>
              <a:gd name="connsiteY7" fmla="*/ 889086 h 1164534"/>
              <a:gd name="connsiteX8" fmla="*/ 3592286 w 6284290"/>
              <a:gd name="connsiteY8" fmla="*/ 784583 h 1164534"/>
              <a:gd name="connsiteX9" fmla="*/ 3905794 w 6284290"/>
              <a:gd name="connsiteY9" fmla="*/ 1137280 h 1164534"/>
              <a:gd name="connsiteX10" fmla="*/ 4196058 w 6284290"/>
              <a:gd name="connsiteY10" fmla="*/ 948105 h 1164534"/>
              <a:gd name="connsiteX11" fmla="*/ 4700114 w 6284290"/>
              <a:gd name="connsiteY11" fmla="*/ 156017 h 1164534"/>
              <a:gd name="connsiteX12" fmla="*/ 5708226 w 6284290"/>
              <a:gd name="connsiteY12" fmla="*/ 12001 h 1164534"/>
              <a:gd name="connsiteX13" fmla="*/ 6068266 w 6284290"/>
              <a:gd name="connsiteY13" fmla="*/ 84008 h 1164534"/>
              <a:gd name="connsiteX14" fmla="*/ 6284290 w 6284290"/>
              <a:gd name="connsiteY14" fmla="*/ 156017 h 116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84290" h="1164534">
                <a:moveTo>
                  <a:pt x="0" y="1085029"/>
                </a:moveTo>
                <a:cubicBezTo>
                  <a:pt x="58783" y="1033866"/>
                  <a:pt x="117566" y="982703"/>
                  <a:pt x="287383" y="993589"/>
                </a:cubicBezTo>
                <a:cubicBezTo>
                  <a:pt x="457200" y="1004475"/>
                  <a:pt x="809897" y="1163406"/>
                  <a:pt x="1018903" y="1150343"/>
                </a:cubicBezTo>
                <a:cubicBezTo>
                  <a:pt x="1227909" y="1137280"/>
                  <a:pt x="1336766" y="932629"/>
                  <a:pt x="1541417" y="915212"/>
                </a:cubicBezTo>
                <a:cubicBezTo>
                  <a:pt x="1746068" y="897795"/>
                  <a:pt x="2068285" y="1056726"/>
                  <a:pt x="2246811" y="1045840"/>
                </a:cubicBezTo>
                <a:cubicBezTo>
                  <a:pt x="2425337" y="1034954"/>
                  <a:pt x="2510245" y="834657"/>
                  <a:pt x="2612571" y="849897"/>
                </a:cubicBezTo>
                <a:cubicBezTo>
                  <a:pt x="2714897" y="865137"/>
                  <a:pt x="2773680" y="1130749"/>
                  <a:pt x="2860766" y="1137280"/>
                </a:cubicBezTo>
                <a:cubicBezTo>
                  <a:pt x="2947852" y="1143811"/>
                  <a:pt x="3013166" y="947869"/>
                  <a:pt x="3135086" y="889086"/>
                </a:cubicBezTo>
                <a:cubicBezTo>
                  <a:pt x="3257006" y="830303"/>
                  <a:pt x="3463835" y="743217"/>
                  <a:pt x="3592286" y="784583"/>
                </a:cubicBezTo>
                <a:cubicBezTo>
                  <a:pt x="3720737" y="825949"/>
                  <a:pt x="3805165" y="1110026"/>
                  <a:pt x="3905794" y="1137280"/>
                </a:cubicBezTo>
                <a:cubicBezTo>
                  <a:pt x="4006423" y="1164534"/>
                  <a:pt x="4063671" y="1111649"/>
                  <a:pt x="4196058" y="948105"/>
                </a:cubicBezTo>
                <a:cubicBezTo>
                  <a:pt x="4328445" y="784561"/>
                  <a:pt x="4448086" y="312034"/>
                  <a:pt x="4700114" y="156017"/>
                </a:cubicBezTo>
                <a:cubicBezTo>
                  <a:pt x="4952142" y="0"/>
                  <a:pt x="5480201" y="24002"/>
                  <a:pt x="5708226" y="12001"/>
                </a:cubicBezTo>
                <a:cubicBezTo>
                  <a:pt x="5936251" y="0"/>
                  <a:pt x="5972255" y="60005"/>
                  <a:pt x="6068266" y="84008"/>
                </a:cubicBezTo>
                <a:cubicBezTo>
                  <a:pt x="6164277" y="108011"/>
                  <a:pt x="6223147" y="151419"/>
                  <a:pt x="6284290" y="156017"/>
                </a:cubicBezTo>
              </a:path>
            </a:pathLst>
          </a:custGeom>
          <a:ln w="317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fr-FR" dirty="0"/>
          </a:p>
        </p:txBody>
      </p:sp>
      <p:sp>
        <p:nvSpPr>
          <p:cNvPr id="38" name="ZoneTexte 37"/>
          <p:cNvSpPr txBox="1"/>
          <p:nvPr/>
        </p:nvSpPr>
        <p:spPr>
          <a:xfrm>
            <a:off x="7236198" y="3932808"/>
            <a:ext cx="792162" cy="246062"/>
          </a:xfrm>
          <a:prstGeom prst="rect">
            <a:avLst/>
          </a:prstGeom>
          <a:noFill/>
        </p:spPr>
        <p:txBody>
          <a:bodyPr lIns="36000" tIns="0" rIns="36000" bIns="0">
            <a:spAutoFit/>
          </a:bodyPr>
          <a:lstStyle/>
          <a:p>
            <a:pPr>
              <a:defRPr/>
            </a:pPr>
            <a:r>
              <a:rPr lang="fr-FR" sz="1600" b="1" dirty="0">
                <a:solidFill>
                  <a:schemeClr val="accent5"/>
                </a:solidFill>
                <a:ea typeface="+mn-ea"/>
              </a:rPr>
              <a:t>Mesure</a:t>
            </a:r>
          </a:p>
        </p:txBody>
      </p:sp>
      <p:sp>
        <p:nvSpPr>
          <p:cNvPr id="39" name="ZoneTexte 14"/>
          <p:cNvSpPr txBox="1">
            <a:spLocks noChangeArrowheads="1"/>
          </p:cNvSpPr>
          <p:nvPr/>
        </p:nvSpPr>
        <p:spPr bwMode="auto">
          <a:xfrm>
            <a:off x="7307635" y="4796408"/>
            <a:ext cx="10810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36000" bIns="0">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fr-FR" altLang="fr-FR" sz="1600" b="1">
                <a:solidFill>
                  <a:schemeClr val="accent1"/>
                </a:solidFill>
              </a:rPr>
              <a:t>Prédiction</a:t>
            </a:r>
          </a:p>
        </p:txBody>
      </p:sp>
      <p:cxnSp>
        <p:nvCxnSpPr>
          <p:cNvPr id="40" name="Connecteur droit avec flèche 39"/>
          <p:cNvCxnSpPr/>
          <p:nvPr/>
        </p:nvCxnSpPr>
        <p:spPr>
          <a:xfrm>
            <a:off x="6659935" y="4221733"/>
            <a:ext cx="0" cy="647700"/>
          </a:xfrm>
          <a:prstGeom prst="straightConnector1">
            <a:avLst/>
          </a:prstGeom>
          <a:ln w="34925">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ZoneTexte 17"/>
          <p:cNvSpPr txBox="1">
            <a:spLocks noChangeArrowheads="1"/>
          </p:cNvSpPr>
          <p:nvPr/>
        </p:nvSpPr>
        <p:spPr bwMode="auto">
          <a:xfrm>
            <a:off x="6731373" y="4437633"/>
            <a:ext cx="79216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36000" bIns="0">
            <a:spAutoFit/>
          </a:bodyP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fr-FR" altLang="fr-FR" sz="1600" b="1">
                <a:solidFill>
                  <a:srgbClr val="FFC000"/>
                </a:solidFill>
              </a:rPr>
              <a:t>Écart </a:t>
            </a:r>
          </a:p>
        </p:txBody>
      </p:sp>
    </p:spTree>
    <p:extLst>
      <p:ext uri="{BB962C8B-B14F-4D97-AF65-F5344CB8AC3E}">
        <p14:creationId xmlns:p14="http://schemas.microsoft.com/office/powerpoint/2010/main" val="1322596007"/>
      </p:ext>
    </p:extLst>
  </p:cSld>
  <p:clrMapOvr>
    <a:masterClrMapping/>
  </p:clrMapOvr>
  <p:timing>
    <p:tnLst>
      <p:par>
        <p:cTn id="1" dur="indefinite" restart="never" nodeType="tmRoot"/>
      </p:par>
    </p:tnLst>
  </p:timing>
</p:sld>
</file>

<file path=ppt/theme/theme1.xml><?xml version="1.0" encoding="utf-8"?>
<a:theme xmlns:a="http://schemas.openxmlformats.org/drawingml/2006/main" name="modele journee RSSI 2013">
  <a:themeElements>
    <a:clrScheme name="EDF_Couleurs">
      <a:dk1>
        <a:srgbClr val="7F7F7F"/>
      </a:dk1>
      <a:lt1>
        <a:srgbClr val="FFFFFF"/>
      </a:lt1>
      <a:dk2>
        <a:srgbClr val="474747"/>
      </a:dk2>
      <a:lt2>
        <a:srgbClr val="FFFFFF"/>
      </a:lt2>
      <a:accent1>
        <a:srgbClr val="FE5815"/>
      </a:accent1>
      <a:accent2>
        <a:srgbClr val="FFA02F"/>
      </a:accent2>
      <a:accent3>
        <a:srgbClr val="C4D600"/>
      </a:accent3>
      <a:accent4>
        <a:srgbClr val="509E2F"/>
      </a:accent4>
      <a:accent5>
        <a:srgbClr val="005BBB"/>
      </a:accent5>
      <a:accent6>
        <a:srgbClr val="001A70"/>
      </a:accent6>
      <a:hlink>
        <a:srgbClr val="005BBB"/>
      </a:hlink>
      <a:folHlink>
        <a:srgbClr val="001A70"/>
      </a:folHlink>
    </a:clrScheme>
    <a:fontScheme name="Office Classique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accent1"/>
          </a:solidFill>
        </a:ln>
      </a:spPr>
      <a:bodyPr lIns="36000" tIns="36000" rIns="36000" bIns="36000" rtlCol="0" anchor="ctr"/>
      <a:lstStyle>
        <a:defPPr algn="ctr">
          <a:defRPr sz="160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36000" tIns="0" rIns="36000" bIns="0" rtlCol="0">
        <a:spAutoFit/>
      </a:bodyPr>
      <a:lstStyle>
        <a:defPPr>
          <a:defRPr sz="1600" smtClean="0"/>
        </a:defPPr>
      </a:lstStyle>
    </a:tx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modele journee RSSI 2013</Template>
  <TotalTime>78262</TotalTime>
  <Words>3760</Words>
  <Application>Microsoft Macintosh PowerPoint</Application>
  <PresentationFormat>Présentation à l'écran (4:3)</PresentationFormat>
  <Paragraphs>551</Paragraphs>
  <Slides>65</Slides>
  <Notes>64</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65</vt:i4>
      </vt:variant>
    </vt:vector>
  </HeadingPairs>
  <TitlesOfParts>
    <vt:vector size="69" baseType="lpstr">
      <vt:lpstr>Calibri</vt:lpstr>
      <vt:lpstr>Wingdings</vt:lpstr>
      <vt:lpstr>Arial</vt:lpstr>
      <vt:lpstr>modele journee RSSI 2013</vt:lpstr>
      <vt:lpstr>Mise en œuvre du Big Data dans le domaine des données de production à EDF</vt:lpstr>
      <vt:lpstr>plan</vt:lpstr>
      <vt:lpstr>Contexte et enjeux de la production nucléaire à EDF</vt:lpstr>
      <vt:lpstr>Contexte et enjeux de la production nucléaire à EDF : le grand carénage</vt:lpstr>
      <vt:lpstr>Contexte et enjeux de la production nucléaire à EDF : la transition numérique</vt:lpstr>
      <vt:lpstr>plan</vt:lpstr>
      <vt:lpstr>Améliorer la performance des installations : La maintenance préventive</vt:lpstr>
      <vt:lpstr>Un exemple de maintenance prédictive : la détection précoce d’anomalies</vt:lpstr>
      <vt:lpstr>La détection précoce d’anomalies principe</vt:lpstr>
      <vt:lpstr>La détection précoce d’anomalies le clustering</vt:lpstr>
      <vt:lpstr>La détection précoce d’anomalies les réseaux de neurones</vt:lpstr>
      <vt:lpstr>La détection précoce d’anomalies Illustration</vt:lpstr>
      <vt:lpstr>La détection précoce d’anomalies  Des gains certains… mais difficiles à estimer </vt:lpstr>
      <vt:lpstr>La détection précoce d’anomalies des limites diverses</vt:lpstr>
      <vt:lpstr>La détection précoce d’anomalies des limites diverses</vt:lpstr>
      <vt:lpstr>Pour aller plus loin</vt:lpstr>
      <vt:lpstr>plan</vt:lpstr>
      <vt:lpstr>Flash Back 2012 : un environnement logiciel connu</vt:lpstr>
      <vt:lpstr>un SI éclaté…</vt:lpstr>
      <vt:lpstr>en voie de consolidation</vt:lpstr>
      <vt:lpstr>apparition du big data : une surenchère conceptuelle</vt:lpstr>
      <vt:lpstr>Et visuelle…</vt:lpstr>
      <vt:lpstr>Même dans la communication la plus banale tout est « BIG » et complexe…</vt:lpstr>
      <vt:lpstr>ET dépasse l’entendement humain…</vt:lpstr>
      <vt:lpstr>Le discours marketing associé</vt:lpstr>
      <vt:lpstr>On a donc étudié le big Data, comme tout le monde</vt:lpstr>
      <vt:lpstr>Hadoop ne faisait pas le poids</vt:lpstr>
      <vt:lpstr>Mais ça valait le coup d’essayer</vt:lpstr>
      <vt:lpstr>4 ans après… Le paysage Big DaTA à EDF</vt:lpstr>
      <vt:lpstr>Une offre interne Hadoop qui s’étoffe</vt:lpstr>
      <vt:lpstr>Qui a trouvé sa place dans le SI d’EDF</vt:lpstr>
      <vt:lpstr>plan</vt:lpstr>
      <vt:lpstr>2 cultures différentes du SI : OT vs IT</vt:lpstr>
      <vt:lpstr>Qui convergent lentement</vt:lpstr>
      <vt:lpstr>Une appropriation difficile</vt:lpstr>
      <vt:lpstr>Une appropriation difficile</vt:lpstr>
      <vt:lpstr>Il faut donc encore convaincre</vt:lpstr>
      <vt:lpstr>Hadoop : une base de donnée pratique et pas chère</vt:lpstr>
      <vt:lpstr>Finalement le déclic arrive</vt:lpstr>
      <vt:lpstr>Du rêve à la réalité, la route est longue</vt:lpstr>
      <vt:lpstr>Du rêve à la réalité, la route est longue…</vt:lpstr>
      <vt:lpstr>Du rêve à la réalité, la route est longue…...</vt:lpstr>
      <vt:lpstr>Mais on va y arriver…</vt:lpstr>
      <vt:lpstr>on est sur la bonne voie</vt:lpstr>
      <vt:lpstr>plan</vt:lpstr>
      <vt:lpstr>l’identification des cas d’usage à expérimenter </vt:lpstr>
      <vt:lpstr>l’identification des cas d’usage à expérimenter </vt:lpstr>
      <vt:lpstr>l’identification des cas d’usage à expérimenter </vt:lpstr>
      <vt:lpstr>l’identification des cas d’usage à expérimenter </vt:lpstr>
      <vt:lpstr>Diagnostic et pronostic de dégradations de l’exploitation</vt:lpstr>
      <vt:lpstr>Diagnostic et pronostic de dégradations de l’exploitation</vt:lpstr>
      <vt:lpstr>Le cas des transitoires d’exploitation</vt:lpstr>
      <vt:lpstr>Une démarche d’analyse des transitoires</vt:lpstr>
      <vt:lpstr>On expérimente sur un cas particulier</vt:lpstr>
      <vt:lpstr>L’identification et la caractérisation des transitoires</vt:lpstr>
      <vt:lpstr>Comment éviter certains arrêts automatique réacteurs ?</vt:lpstr>
      <vt:lpstr>La recherche de causes explicatives</vt:lpstr>
      <vt:lpstr>En résumé</vt:lpstr>
      <vt:lpstr>Autres cas d’application : l’analyse d’images</vt:lpstr>
      <vt:lpstr>Autres cas d’application : l’analyse d’images</vt:lpstr>
      <vt:lpstr>Autres cas d’application : l’analyse d’images</vt:lpstr>
      <vt:lpstr>Autres cas d’application : l’analyse d’images</vt:lpstr>
      <vt:lpstr>Autres cas d’application : l’analyse de planning d’arrêt de tranche</vt:lpstr>
      <vt:lpstr>Autres cas d’application : l’analyse de planning d’arrêt de tranche</vt:lpstr>
      <vt:lpstr>Autres cas d’application : l’analyse de planning d’arrêt de tranche</vt:lpstr>
    </vt:vector>
  </TitlesOfParts>
  <Company>EDF</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de la Présentation</dc:title>
  <dc:creator>a79934</dc:creator>
  <cp:lastModifiedBy>Utilisateur de Microsoft Office</cp:lastModifiedBy>
  <cp:revision>445</cp:revision>
  <dcterms:created xsi:type="dcterms:W3CDTF">2013-10-07T09:15:58Z</dcterms:created>
  <dcterms:modified xsi:type="dcterms:W3CDTF">2017-01-23T14:26:25Z</dcterms:modified>
</cp:coreProperties>
</file>